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0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9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4" y="-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1">
            <a:extLst>
              <a:ext uri="{FF2B5EF4-FFF2-40B4-BE49-F238E27FC236}">
                <a16:creationId xmlns="" xmlns:a16="http://schemas.microsoft.com/office/drawing/2014/main" id="{44E4AA84-4D85-4FAD-BEF9-1BFB674B7C77}"/>
              </a:ext>
            </a:extLst>
          </p:cNvPr>
          <p:cNvSpPr txBox="1">
            <a:spLocks/>
          </p:cNvSpPr>
          <p:nvPr userDrawn="1"/>
        </p:nvSpPr>
        <p:spPr>
          <a:xfrm>
            <a:off x="8518718" y="6420657"/>
            <a:ext cx="551854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5C68B6-61C2-468F-89AB-4B9F7531AA68}" type="slidenum">
              <a:rPr lang="ru-RU" sz="16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Номер слайда 1">
            <a:extLst>
              <a:ext uri="{FF2B5EF4-FFF2-40B4-BE49-F238E27FC236}">
                <a16:creationId xmlns="" xmlns:a16="http://schemas.microsoft.com/office/drawing/2014/main" id="{33348895-5494-45F1-8E0A-9FFB652310D6}"/>
              </a:ext>
            </a:extLst>
          </p:cNvPr>
          <p:cNvSpPr txBox="1">
            <a:spLocks/>
          </p:cNvSpPr>
          <p:nvPr userDrawn="1"/>
        </p:nvSpPr>
        <p:spPr>
          <a:xfrm>
            <a:off x="8592147" y="6481616"/>
            <a:ext cx="551854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5C68B6-61C2-468F-89AB-4B9F7531AA68}" type="slidenum">
              <a:rPr lang="ru-RU" sz="1600" smtClean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1600" dirty="0">
              <a:solidFill>
                <a:srgbClr val="0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036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BD3FFE3D-ED2B-042C-0D6A-B67E49872405}"/>
              </a:ext>
            </a:extLst>
          </p:cNvPr>
          <p:cNvGrpSpPr/>
          <p:nvPr userDrawn="1"/>
        </p:nvGrpSpPr>
        <p:grpSpPr>
          <a:xfrm>
            <a:off x="2456380" y="257635"/>
            <a:ext cx="5944670" cy="845118"/>
            <a:chOff x="4286859" y="273967"/>
            <a:chExt cx="6307569" cy="808599"/>
          </a:xfrm>
        </p:grpSpPr>
        <p:sp>
          <p:nvSpPr>
            <p:cNvPr id="10" name="Параллелограмм 9">
              <a:extLst>
                <a:ext uri="{FF2B5EF4-FFF2-40B4-BE49-F238E27FC236}">
                  <a16:creationId xmlns="" xmlns:a16="http://schemas.microsoft.com/office/drawing/2014/main" id="{230753A8-1CF4-41DF-97D9-10F6C722528D}"/>
                </a:ext>
              </a:extLst>
            </p:cNvPr>
            <p:cNvSpPr/>
            <p:nvPr userDrawn="1"/>
          </p:nvSpPr>
          <p:spPr>
            <a:xfrm>
              <a:off x="5499652" y="273967"/>
              <a:ext cx="5094776" cy="671963"/>
            </a:xfrm>
            <a:prstGeom prst="parallelogram">
              <a:avLst>
                <a:gd name="adj" fmla="val 64063"/>
              </a:avLst>
            </a:prstGeom>
            <a:gradFill>
              <a:gsLst>
                <a:gs pos="0">
                  <a:srgbClr val="B99A57"/>
                </a:gs>
                <a:gs pos="84000">
                  <a:srgbClr val="B99A57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1" name="Параллелограмм 10">
              <a:extLst>
                <a:ext uri="{FF2B5EF4-FFF2-40B4-BE49-F238E27FC236}">
                  <a16:creationId xmlns="" xmlns:a16="http://schemas.microsoft.com/office/drawing/2014/main" id="{A3A0225F-104E-27F7-1BF1-D3BBDD42D241}"/>
                </a:ext>
              </a:extLst>
            </p:cNvPr>
            <p:cNvSpPr/>
            <p:nvPr userDrawn="1"/>
          </p:nvSpPr>
          <p:spPr>
            <a:xfrm>
              <a:off x="4286859" y="867175"/>
              <a:ext cx="5675586" cy="215391"/>
            </a:xfrm>
            <a:prstGeom prst="parallelogram">
              <a:avLst>
                <a:gd name="adj" fmla="val 64063"/>
              </a:avLst>
            </a:prstGeom>
            <a:gradFill>
              <a:gsLst>
                <a:gs pos="0">
                  <a:srgbClr val="B99A57"/>
                </a:gs>
                <a:gs pos="84000">
                  <a:srgbClr val="B99A57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E2BB689-7811-4F56-87D3-CF36325EC690}"/>
              </a:ext>
            </a:extLst>
          </p:cNvPr>
          <p:cNvSpPr/>
          <p:nvPr userDrawn="1"/>
        </p:nvSpPr>
        <p:spPr>
          <a:xfrm>
            <a:off x="90625" y="6438658"/>
            <a:ext cx="348343" cy="36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44083">
              <a:lnSpc>
                <a:spcPct val="80000"/>
              </a:lnSpc>
            </a:pPr>
            <a:fld id="{4ED3F1E6-302C-4DF1-B2C1-CB2132299CE1}" type="slidenum">
              <a:rPr lang="ru-RU" sz="1100" b="1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pPr defTabSz="844083">
                <a:lnSpc>
                  <a:spcPct val="80000"/>
                </a:lnSpc>
              </a:pPr>
              <a:t>‹#›</a:t>
            </a:fld>
            <a:endParaRPr lang="ru-RU" sz="1100" b="1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78D9BAE-EE3F-A11F-1478-8D825CB4B8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085" y="243877"/>
            <a:ext cx="369461" cy="5495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781E45D-9DF2-EB64-8E18-4154AE9F17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0" t="24452" r="15008" b="26377"/>
          <a:stretch/>
        </p:blipFill>
        <p:spPr>
          <a:xfrm>
            <a:off x="181954" y="154263"/>
            <a:ext cx="732446" cy="54954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69A04AA5-3F84-AB3E-DC73-73826027F5C7}"/>
              </a:ext>
            </a:extLst>
          </p:cNvPr>
          <p:cNvSpPr/>
          <p:nvPr userDrawn="1"/>
        </p:nvSpPr>
        <p:spPr>
          <a:xfrm>
            <a:off x="7020612" y="366858"/>
            <a:ext cx="121882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44083">
              <a:lnSpc>
                <a:spcPct val="80000"/>
              </a:lnSpc>
            </a:pPr>
            <a:r>
              <a:rPr lang="ru-RU" sz="1050" b="1" dirty="0">
                <a:solidFill>
                  <a:prstClr val="white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МАРАФОН ЛУЧШИХ НАСТАВНИЧЕСКИХ ПРАКТИК РОССИИ</a:t>
            </a:r>
          </a:p>
        </p:txBody>
      </p:sp>
    </p:spTree>
    <p:extLst>
      <p:ext uri="{BB962C8B-B14F-4D97-AF65-F5344CB8AC3E}">
        <p14:creationId xmlns:p14="http://schemas.microsoft.com/office/powerpoint/2010/main" val="3773907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C3FE8E34-1C53-0140-EB93-2CF17871364D}"/>
              </a:ext>
            </a:extLst>
          </p:cNvPr>
          <p:cNvSpPr/>
          <p:nvPr userDrawn="1"/>
        </p:nvSpPr>
        <p:spPr>
          <a:xfrm>
            <a:off x="1688306" y="133350"/>
            <a:ext cx="3629025" cy="65913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4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46D3A20-B173-AF56-8CC2-46F53C34D8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754" y="243876"/>
            <a:ext cx="467792" cy="6958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4B3BB67-DBC9-0A36-7660-1817EE542C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7"/>
          <a:stretch/>
        </p:blipFill>
        <p:spPr>
          <a:xfrm>
            <a:off x="102006" y="133350"/>
            <a:ext cx="5215325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541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CA1A6FB8-DECD-0BB4-1F32-95280D3D5753}"/>
              </a:ext>
            </a:extLst>
          </p:cNvPr>
          <p:cNvSpPr/>
          <p:nvPr userDrawn="1"/>
        </p:nvSpPr>
        <p:spPr>
          <a:xfrm>
            <a:off x="4279106" y="133350"/>
            <a:ext cx="3629025" cy="65913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4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E346088-2727-1F19-B2BF-D0B0E07620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0" y="133350"/>
            <a:ext cx="6805532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608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272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8041C7A-404D-4A1A-8130-03CF3FF7F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D97A78E-AE0C-496D-875C-E74DBE825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B708932-BFCA-43CF-A98E-C9B84838D7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435FE6-3A62-46A3-AD8C-BF2F692313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7857F0A-3123-49DA-B46C-A65C8699C4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1221AAF-B13C-44AD-8EC8-B707771E5D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07B4C-393F-4E3D-A696-83B041F08F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BAF27BE7-6701-C285-0108-A093B307092F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2CE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82C9551C-ABED-BF19-D148-55442C35FA22}"/>
              </a:ext>
            </a:extLst>
          </p:cNvPr>
          <p:cNvSpPr/>
          <p:nvPr userDrawn="1"/>
        </p:nvSpPr>
        <p:spPr>
          <a:xfrm>
            <a:off x="104172" y="134749"/>
            <a:ext cx="8932763" cy="6588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284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B048CA22-1F63-49F5-8F93-C6E0C56C38F1}"/>
              </a:ext>
            </a:extLst>
          </p:cNvPr>
          <p:cNvSpPr/>
          <p:nvPr/>
        </p:nvSpPr>
        <p:spPr>
          <a:xfrm>
            <a:off x="3362326" y="1388124"/>
            <a:ext cx="5460493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44083">
              <a:lnSpc>
                <a:spcPct val="80000"/>
              </a:lnSpc>
            </a:pPr>
            <a:r>
              <a:rPr lang="ru-RU" sz="3200" b="1" dirty="0" smtClean="0">
                <a:solidFill>
                  <a:srgbClr val="79151D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Представление опыта реализации модели наставничества</a:t>
            </a:r>
            <a:endParaRPr lang="ru-RU" sz="3200" b="1" dirty="0">
              <a:solidFill>
                <a:srgbClr val="79151D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042603C5-50C9-5B74-0918-ACE3DAE0C40B}"/>
              </a:ext>
            </a:extLst>
          </p:cNvPr>
          <p:cNvSpPr/>
          <p:nvPr/>
        </p:nvSpPr>
        <p:spPr>
          <a:xfrm>
            <a:off x="5153026" y="3033880"/>
            <a:ext cx="3781425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44083">
              <a:lnSpc>
                <a:spcPct val="80000"/>
              </a:lnSpc>
            </a:pPr>
            <a:r>
              <a:rPr lang="ru-RU" sz="1400" b="1" dirty="0" err="1" smtClean="0">
                <a:solidFill>
                  <a:srgbClr val="B99A57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Гуливец</a:t>
            </a:r>
            <a:r>
              <a:rPr lang="ru-RU" sz="1400" b="1" dirty="0" smtClean="0">
                <a:solidFill>
                  <a:srgbClr val="B99A57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Иван Владимирович, преподаватель ГБПОУ «Агротехнический техникум» с. Дивное</a:t>
            </a:r>
            <a:endParaRPr lang="ru-RU" sz="1400" b="1" dirty="0">
              <a:solidFill>
                <a:srgbClr val="B99A57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7F846F2-67CC-4FA3-5F34-4C49C8A376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081" y="243876"/>
            <a:ext cx="467792" cy="69580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B8F3938A-4A66-4F54-837F-1322078B49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906" y="225621"/>
            <a:ext cx="590792" cy="70774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A7201067-DA89-FB50-2E5E-23C462B2F3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0" t="24452" r="15008" b="26377"/>
          <a:stretch/>
        </p:blipFill>
        <p:spPr>
          <a:xfrm>
            <a:off x="8001652" y="154265"/>
            <a:ext cx="1027399" cy="770839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="" xmlns:a16="http://schemas.microsoft.com/office/drawing/2014/main" id="{C0285C85-57DB-5D65-B183-961828D003C7}"/>
              </a:ext>
            </a:extLst>
          </p:cNvPr>
          <p:cNvGrpSpPr/>
          <p:nvPr/>
        </p:nvGrpSpPr>
        <p:grpSpPr>
          <a:xfrm>
            <a:off x="536901" y="249652"/>
            <a:ext cx="5082128" cy="708482"/>
            <a:chOff x="4162097" y="273967"/>
            <a:chExt cx="6432331" cy="808599"/>
          </a:xfrm>
        </p:grpSpPr>
        <p:sp>
          <p:nvSpPr>
            <p:cNvPr id="18" name="Параллелограмм 17">
              <a:extLst>
                <a:ext uri="{FF2B5EF4-FFF2-40B4-BE49-F238E27FC236}">
                  <a16:creationId xmlns="" xmlns:a16="http://schemas.microsoft.com/office/drawing/2014/main" id="{EEE21F79-1D7B-B5C9-B5D6-AD670A874DC5}"/>
                </a:ext>
              </a:extLst>
            </p:cNvPr>
            <p:cNvSpPr/>
            <p:nvPr userDrawn="1"/>
          </p:nvSpPr>
          <p:spPr>
            <a:xfrm>
              <a:off x="5499652" y="273967"/>
              <a:ext cx="5094776" cy="671963"/>
            </a:xfrm>
            <a:prstGeom prst="parallelogram">
              <a:avLst>
                <a:gd name="adj" fmla="val 64063"/>
              </a:avLst>
            </a:prstGeom>
            <a:gradFill>
              <a:gsLst>
                <a:gs pos="0">
                  <a:srgbClr val="B99A57"/>
                </a:gs>
                <a:gs pos="84000">
                  <a:srgbClr val="B99A57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9" name="Параллелограмм 18">
              <a:extLst>
                <a:ext uri="{FF2B5EF4-FFF2-40B4-BE49-F238E27FC236}">
                  <a16:creationId xmlns="" xmlns:a16="http://schemas.microsoft.com/office/drawing/2014/main" id="{0C13E349-089F-122F-BFDC-1117460D64EB}"/>
                </a:ext>
              </a:extLst>
            </p:cNvPr>
            <p:cNvSpPr/>
            <p:nvPr userDrawn="1"/>
          </p:nvSpPr>
          <p:spPr>
            <a:xfrm>
              <a:off x="4162097" y="867175"/>
              <a:ext cx="5675586" cy="215391"/>
            </a:xfrm>
            <a:prstGeom prst="parallelogram">
              <a:avLst>
                <a:gd name="adj" fmla="val 64063"/>
              </a:avLst>
            </a:prstGeom>
            <a:gradFill>
              <a:gsLst>
                <a:gs pos="0">
                  <a:srgbClr val="B99A57"/>
                </a:gs>
                <a:gs pos="84000">
                  <a:srgbClr val="B99A57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BEE24F2A-20E0-1A85-A4EE-DE9E89DC2887}"/>
              </a:ext>
            </a:extLst>
          </p:cNvPr>
          <p:cNvSpPr/>
          <p:nvPr/>
        </p:nvSpPr>
        <p:spPr>
          <a:xfrm>
            <a:off x="3822501" y="301328"/>
            <a:ext cx="1666662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44083">
              <a:lnSpc>
                <a:spcPct val="80000"/>
              </a:lnSpc>
            </a:pPr>
            <a:r>
              <a:rPr lang="ru-RU" sz="1050" b="1" dirty="0">
                <a:solidFill>
                  <a:prstClr val="white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МАРАФОН ЛУЧШИХ НАСТАВНИЧЕСКИХ ПРАКТИК РОССИИ</a:t>
            </a:r>
          </a:p>
        </p:txBody>
      </p:sp>
    </p:spTree>
    <p:extLst>
      <p:ext uri="{BB962C8B-B14F-4D97-AF65-F5344CB8AC3E}">
        <p14:creationId xmlns:p14="http://schemas.microsoft.com/office/powerpoint/2010/main" val="140996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0364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u="sng" dirty="0"/>
              <a:t>Молодому специалисту я предложил изучить памятки по темам </a:t>
            </a:r>
            <a:r>
              <a:rPr lang="ru-RU" sz="2400" dirty="0"/>
              <a:t>«Основные </a:t>
            </a:r>
            <a:r>
              <a:rPr lang="ru-RU" sz="2400" dirty="0" smtClean="0"/>
              <a:t>требования </a:t>
            </a:r>
            <a:r>
              <a:rPr lang="ru-RU" sz="2400" dirty="0"/>
              <a:t>к </a:t>
            </a:r>
            <a:r>
              <a:rPr lang="ru-RU" sz="2400" dirty="0" smtClean="0"/>
              <a:t>личностно-ориентированному </a:t>
            </a:r>
            <a:r>
              <a:rPr lang="ru-RU" sz="2400" dirty="0"/>
              <a:t>подходу на занятиях», «Самоанализ </a:t>
            </a:r>
          </a:p>
          <a:p>
            <a:pPr fontAlgn="base"/>
            <a:r>
              <a:rPr lang="ru-RU" sz="2400" dirty="0"/>
              <a:t>занятия», «Как написать конспект занятия?», «Как подготовить современное </a:t>
            </a:r>
            <a:r>
              <a:rPr lang="ru-RU" sz="2400" dirty="0" smtClean="0"/>
              <a:t>занятие </a:t>
            </a:r>
            <a:r>
              <a:rPr lang="ru-RU" sz="2400" dirty="0"/>
              <a:t>с использованием ИКТ?», «Как анализировать проведенное занятие?», </a:t>
            </a:r>
          </a:p>
          <a:p>
            <a:pPr fontAlgn="base"/>
            <a:r>
              <a:rPr lang="ru-RU" sz="2400" dirty="0"/>
              <a:t>«Структура занятия».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3001" y="2682781"/>
            <a:ext cx="914400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200" dirty="0" smtClean="0"/>
              <a:t>-Организовал </a:t>
            </a:r>
            <a:r>
              <a:rPr lang="ru-RU" sz="2200" dirty="0"/>
              <a:t>консультации по составлению перспективных планов и программ, составлению индивидуальных проектов для </a:t>
            </a:r>
            <a:r>
              <a:rPr lang="ru-RU" sz="2200" dirty="0" smtClean="0"/>
              <a:t>обучающихся</a:t>
            </a:r>
            <a:r>
              <a:rPr lang="ru-RU" sz="2200" dirty="0"/>
              <a:t>, созданию сценариев </a:t>
            </a:r>
            <a:r>
              <a:rPr lang="ru-RU" sz="2200" dirty="0" smtClean="0"/>
              <a:t>внеклассных </a:t>
            </a:r>
            <a:r>
              <a:rPr lang="ru-RU" sz="2200" dirty="0"/>
              <a:t>мероприятий и др.</a:t>
            </a:r>
          </a:p>
          <a:p>
            <a:pPr fontAlgn="base"/>
            <a:r>
              <a:rPr lang="ru-RU" sz="2200" dirty="0" smtClean="0"/>
              <a:t>-Организовал </a:t>
            </a:r>
            <a:r>
              <a:rPr lang="ru-RU" sz="2200" dirty="0"/>
              <a:t>участие молодого преподавателя в практикумах по планированию </a:t>
            </a:r>
            <a:r>
              <a:rPr lang="ru-RU" sz="2200" dirty="0" smtClean="0"/>
              <a:t>собственной </a:t>
            </a:r>
            <a:r>
              <a:rPr lang="ru-RU" sz="2200" dirty="0"/>
              <a:t>методической работы и работы с обучающимися, проектированию </a:t>
            </a:r>
            <a:r>
              <a:rPr lang="ru-RU" sz="2200" dirty="0" smtClean="0"/>
              <a:t>методической </a:t>
            </a:r>
            <a:r>
              <a:rPr lang="ru-RU" sz="2200" dirty="0"/>
              <a:t>структуры занятия в зависимости от его типа и вида, </a:t>
            </a:r>
            <a:r>
              <a:rPr lang="ru-RU" sz="2200" dirty="0" smtClean="0"/>
              <a:t>оптимизации выбора </a:t>
            </a:r>
            <a:r>
              <a:rPr lang="ru-RU" sz="2200" dirty="0"/>
              <a:t>методов и средств обучения при организации различных видов занятия.</a:t>
            </a:r>
          </a:p>
          <a:p>
            <a:pPr fontAlgn="base"/>
            <a:r>
              <a:rPr lang="ru-RU" sz="2200" dirty="0" smtClean="0"/>
              <a:t>-Мы </a:t>
            </a:r>
            <a:r>
              <a:rPr lang="ru-RU" sz="2200" dirty="0"/>
              <a:t>обсудили, как можно создать систему мониторинга: критерии и показатели; разработка и анализ анкет, опросников и тестов; разработка сценариев открытых занятий; составление методических рекомендаций.</a:t>
            </a:r>
          </a:p>
        </p:txBody>
      </p:sp>
    </p:spTree>
    <p:extLst>
      <p:ext uri="{BB962C8B-B14F-4D97-AF65-F5344CB8AC3E}">
        <p14:creationId xmlns:p14="http://schemas.microsoft.com/office/powerpoint/2010/main" val="1564097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320"/>
            <a:ext cx="8538152" cy="1143000"/>
          </a:xfrm>
        </p:spPr>
        <p:txBody>
          <a:bodyPr>
            <a:normAutofit fontScale="90000"/>
          </a:bodyPr>
          <a:lstStyle/>
          <a:p>
            <a:pPr algn="ctr" fontAlgn="base"/>
            <a:r>
              <a:rPr lang="ru-RU" sz="3100" dirty="0"/>
              <a:t>Каждая деятельность бессмысленна, если в ее результате не создается некий </a:t>
            </a:r>
            <a:br>
              <a:rPr lang="ru-RU" sz="3100" dirty="0"/>
            </a:br>
            <a:r>
              <a:rPr lang="ru-RU" sz="3100" dirty="0"/>
              <a:t>продукт, или нет каких-либо достижений</a:t>
            </a:r>
            <a:r>
              <a:rPr lang="ru-RU" dirty="0"/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412" y="1556792"/>
            <a:ext cx="9144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dirty="0"/>
              <a:t>Все вышеперечисленное ускорило процесс вхождения молодого специалиста в образовательную педагогическую среду. </a:t>
            </a:r>
            <a:r>
              <a:rPr lang="ru-RU" sz="2000" dirty="0" smtClean="0"/>
              <a:t>Молодой педагог почувствовал </a:t>
            </a:r>
            <a:r>
              <a:rPr lang="ru-RU" sz="2000" dirty="0"/>
              <a:t>себя увереннее, закрепилось его убеждение в правильном выборе профессии.</a:t>
            </a:r>
          </a:p>
          <a:p>
            <a:pPr fontAlgn="base"/>
            <a:r>
              <a:rPr lang="ru-RU" sz="2000" u="sng" dirty="0" smtClean="0"/>
              <a:t>И </a:t>
            </a:r>
            <a:r>
              <a:rPr lang="ru-RU" sz="2000" u="sng" dirty="0"/>
              <a:t>в личном плане педагога-наставника и молодого специалиста обязательно должен быть список результатов, которых необходимо достичь за определенный срок</a:t>
            </a:r>
            <a:r>
              <a:rPr lang="ru-RU" sz="2000" dirty="0"/>
              <a:t>. </a:t>
            </a:r>
          </a:p>
          <a:p>
            <a:pPr fontAlgn="base"/>
            <a:r>
              <a:rPr lang="ru-RU" sz="2000" b="1" i="1" dirty="0"/>
              <a:t>Результатами деятельности наставничества для нас стало: </a:t>
            </a:r>
          </a:p>
          <a:p>
            <a:pPr fontAlgn="base"/>
            <a:r>
              <a:rPr lang="ru-RU" sz="2000" dirty="0"/>
              <a:t>повышение качества самообразования молодого педагога; </a:t>
            </a:r>
          </a:p>
          <a:p>
            <a:pPr fontAlgn="base"/>
            <a:r>
              <a:rPr lang="ru-RU" sz="2000" dirty="0"/>
              <a:t>разработанные или изданные методические материалы, статьи, программы, сценарии, исследования, проекты;</a:t>
            </a:r>
          </a:p>
          <a:p>
            <a:pPr fontAlgn="base"/>
            <a:r>
              <a:rPr lang="ru-RU" sz="2000" dirty="0"/>
              <a:t>разработка новых форм, методов и приемов обучения;</a:t>
            </a:r>
          </a:p>
          <a:p>
            <a:pPr fontAlgn="base"/>
            <a:r>
              <a:rPr lang="ru-RU" sz="2000" dirty="0"/>
              <a:t>доклады, выступления на мероприятиях разного уровня; </a:t>
            </a:r>
          </a:p>
          <a:p>
            <a:pPr fontAlgn="base"/>
            <a:r>
              <a:rPr lang="ru-RU" sz="2000" dirty="0"/>
              <a:t>разработка дидактических материалов, анкет, наглядностей;</a:t>
            </a:r>
          </a:p>
          <a:p>
            <a:pPr fontAlgn="base"/>
            <a:r>
              <a:rPr lang="ru-RU" sz="2000" dirty="0"/>
              <a:t>отзывы на проведенные занятия, мероприятия.</a:t>
            </a:r>
          </a:p>
          <a:p>
            <a:pPr fontAlgn="base"/>
            <a:r>
              <a:rPr lang="ru-RU" sz="2000" b="1" dirty="0">
                <a:solidFill>
                  <a:srgbClr val="002060"/>
                </a:solidFill>
              </a:rPr>
              <a:t>Общим итогом наставничества явилось создание портфолио молодого </a:t>
            </a:r>
          </a:p>
          <a:p>
            <a:pPr fontAlgn="base"/>
            <a:r>
              <a:rPr lang="ru-RU" sz="2000" b="1" dirty="0">
                <a:solidFill>
                  <a:srgbClr val="002060"/>
                </a:solidFill>
              </a:rPr>
              <a:t>специалиста и его стремление пройти аттестацию для получения категории.</a:t>
            </a:r>
          </a:p>
        </p:txBody>
      </p:sp>
    </p:spTree>
    <p:extLst>
      <p:ext uri="{BB962C8B-B14F-4D97-AF65-F5344CB8AC3E}">
        <p14:creationId xmlns:p14="http://schemas.microsoft.com/office/powerpoint/2010/main" val="3901348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/>
              <a:t>Принимая на себя обязанности наставника, я открыл для себя ряд преимуществ: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25152" y="1628800"/>
            <a:ext cx="9144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u="sng" dirty="0" smtClean="0"/>
              <a:t>во-первых</a:t>
            </a:r>
            <a:r>
              <a:rPr lang="ru-RU" sz="2400" dirty="0"/>
              <a:t>, наставничество помогает увидеть и наметить новые перспективы в сфере своей педагогической деятельности; </a:t>
            </a:r>
            <a:r>
              <a:rPr lang="ru-RU" sz="2400" u="sng" dirty="0"/>
              <a:t>во-вторых, </a:t>
            </a:r>
            <a:r>
              <a:rPr lang="ru-RU" sz="2400" dirty="0"/>
              <a:t>при успешном осуществлении данных функций ощущается собственный вклад в систему профессиональной адаптации молодого педагога, я получаю удовлетворение от общения с </a:t>
            </a:r>
            <a:r>
              <a:rPr lang="ru-RU" sz="2400" dirty="0" smtClean="0"/>
              <a:t>педагогом-воспитанником</a:t>
            </a:r>
            <a:r>
              <a:rPr lang="ru-RU" sz="2400" dirty="0"/>
              <a:t>; </a:t>
            </a:r>
            <a:r>
              <a:rPr lang="ru-RU" sz="2400" u="sng" dirty="0"/>
              <a:t>в-третьих</a:t>
            </a:r>
            <a:r>
              <a:rPr lang="ru-RU" sz="2400" dirty="0"/>
              <a:t>, я, как наставник, всегда </a:t>
            </a:r>
            <a:r>
              <a:rPr lang="ru-RU" sz="2400" dirty="0" smtClean="0"/>
              <a:t>должен </a:t>
            </a:r>
            <a:r>
              <a:rPr lang="ru-RU" sz="2400" dirty="0"/>
              <a:t>стремиться к самосовершенствованию; </a:t>
            </a:r>
            <a:r>
              <a:rPr lang="ru-RU" sz="2400" u="sng" dirty="0"/>
              <a:t>в-четвертых</a:t>
            </a:r>
            <a:r>
              <a:rPr lang="ru-RU" sz="2400" dirty="0"/>
              <a:t>, наставничество способствует росту доверия ко мне в педагогическом коллективе; </a:t>
            </a:r>
            <a:r>
              <a:rPr lang="ru-RU" sz="2400" u="sng" dirty="0"/>
              <a:t>в-пятых</a:t>
            </a:r>
            <a:r>
              <a:rPr lang="ru-RU" sz="2400" dirty="0"/>
              <a:t>, поскольку наставничество носит субъект-субъектный характер, я могу не только делиться собственным опытом с более молодым коллегой, но также и учиться у него, расширять свой арсенал навыков и умений, осваивать современные технологии обучения и т. п. </a:t>
            </a:r>
            <a:endParaRPr lang="ru-RU" sz="2400" dirty="0" smtClean="0"/>
          </a:p>
          <a:p>
            <a:pPr fontAlgn="base"/>
            <a:r>
              <a:rPr lang="ru-RU" sz="2400" dirty="0" smtClean="0"/>
              <a:t>Главное </a:t>
            </a:r>
            <a:r>
              <a:rPr lang="ru-RU" sz="2400" dirty="0"/>
              <a:t>– быть открытым для педагогических инноваций!</a:t>
            </a:r>
          </a:p>
        </p:txBody>
      </p:sp>
    </p:spTree>
    <p:extLst>
      <p:ext uri="{BB962C8B-B14F-4D97-AF65-F5344CB8AC3E}">
        <p14:creationId xmlns:p14="http://schemas.microsoft.com/office/powerpoint/2010/main" val="2681745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720080"/>
          </a:xfrm>
        </p:spPr>
        <p:txBody>
          <a:bodyPr>
            <a:normAutofit fontScale="90000"/>
          </a:bodyPr>
          <a:lstStyle/>
          <a:p>
            <a:pPr algn="just" fontAlgn="base">
              <a:lnSpc>
                <a:spcPct val="150000"/>
              </a:lnSpc>
              <a:spcAft>
                <a:spcPts val="0"/>
              </a:spcAft>
            </a:pPr>
            <a:r>
              <a:rPr lang="ru-RU" sz="3600" dirty="0" smtClean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3600" dirty="0" smtClean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700" b="1" i="1" dirty="0" smtClean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</a:rPr>
              <a:t>Наиболее оптимальными моделями взаимодействия с молодым педагогом считаю следующие:</a:t>
            </a:r>
            <a:r>
              <a:rPr lang="ru-RU" sz="2700" b="1" i="1" dirty="0" smtClean="0">
                <a:ea typeface="Calibri"/>
                <a:cs typeface="Times New Roman"/>
              </a:rPr>
              <a:t/>
            </a:r>
            <a:br>
              <a:rPr lang="ru-RU" sz="2700" b="1" i="1" dirty="0" smtClean="0">
                <a:ea typeface="Calibri"/>
                <a:cs typeface="Times New Roman"/>
              </a:rPr>
            </a:br>
            <a:endParaRPr lang="ru-RU" sz="2700" b="1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3658" y="1628800"/>
            <a:ext cx="6606480" cy="463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Aft>
                <a:spcPts val="0"/>
              </a:spcAft>
            </a:pPr>
            <a:r>
              <a:rPr lang="ru-RU" b="1" u="sng" dirty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</a:rPr>
              <a:t>Общение-коррекция</a:t>
            </a:r>
            <a:r>
              <a:rPr lang="ru-RU" b="1" dirty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</a:rPr>
              <a:t>. 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50878" y="1756475"/>
            <a:ext cx="25792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222222"/>
                </a:solidFill>
                <a:latin typeface="Times New Roman"/>
                <a:ea typeface="Times New Roman"/>
              </a:rPr>
              <a:t>Общение-поддержк</a:t>
            </a:r>
            <a:r>
              <a:rPr lang="ru-RU" b="1" dirty="0">
                <a:solidFill>
                  <a:srgbClr val="222222"/>
                </a:solidFill>
                <a:latin typeface="Times New Roman"/>
                <a:ea typeface="Times New Roman"/>
              </a:rPr>
              <a:t>а.</a:t>
            </a:r>
            <a:r>
              <a:rPr lang="ru-RU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0985" y="2125807"/>
            <a:ext cx="4842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222222"/>
                </a:solidFill>
                <a:latin typeface="Times New Roman"/>
                <a:ea typeface="Times New Roman"/>
              </a:rPr>
              <a:t>Общение-снятие психологических </a:t>
            </a:r>
            <a:r>
              <a:rPr lang="ru-RU" b="1" u="sng" dirty="0" smtClean="0">
                <a:solidFill>
                  <a:srgbClr val="222222"/>
                </a:solidFill>
                <a:latin typeface="Times New Roman"/>
                <a:ea typeface="Times New Roman"/>
              </a:rPr>
              <a:t>барьеров</a:t>
            </a:r>
            <a:r>
              <a:rPr lang="ru-RU" dirty="0" smtClean="0">
                <a:solidFill>
                  <a:srgbClr val="222222"/>
                </a:solidFill>
                <a:latin typeface="Times New Roman"/>
                <a:ea typeface="Times New Roman"/>
              </a:rPr>
              <a:t>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160217" y="2142693"/>
            <a:ext cx="2553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222222"/>
                </a:solidFill>
                <a:latin typeface="Times New Roman"/>
                <a:ea typeface="Times New Roman"/>
              </a:rPr>
              <a:t>Педагогический </a:t>
            </a:r>
            <a:r>
              <a:rPr lang="ru-RU" b="1" u="sng" dirty="0" smtClean="0">
                <a:solidFill>
                  <a:srgbClr val="222222"/>
                </a:solidFill>
                <a:latin typeface="Times New Roman"/>
                <a:ea typeface="Times New Roman"/>
              </a:rPr>
              <a:t>совет</a:t>
            </a:r>
            <a:r>
              <a:rPr lang="ru-RU" dirty="0" smtClean="0">
                <a:solidFill>
                  <a:srgbClr val="222222"/>
                </a:solidFill>
                <a:latin typeface="Times New Roman"/>
                <a:ea typeface="Times New Roman"/>
              </a:rPr>
              <a:t>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1756475"/>
            <a:ext cx="2874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222222"/>
                </a:solidFill>
                <a:latin typeface="Times New Roman"/>
                <a:ea typeface="Times New Roman"/>
              </a:rPr>
              <a:t>Педагогический </a:t>
            </a:r>
            <a:r>
              <a:rPr lang="ru-RU" b="1" u="sng" dirty="0" smtClean="0">
                <a:solidFill>
                  <a:srgbClr val="222222"/>
                </a:solidFill>
                <a:latin typeface="Times New Roman"/>
                <a:ea typeface="Times New Roman"/>
              </a:rPr>
              <a:t>семи</a:t>
            </a:r>
            <a:r>
              <a:rPr lang="ru-RU" b="1" dirty="0" smtClean="0">
                <a:solidFill>
                  <a:srgbClr val="222222"/>
                </a:solidFill>
                <a:latin typeface="Times New Roman"/>
                <a:ea typeface="Times New Roman"/>
              </a:rPr>
              <a:t>нар</a:t>
            </a:r>
            <a:r>
              <a:rPr lang="ru-RU" dirty="0" smtClean="0">
                <a:solidFill>
                  <a:srgbClr val="222222"/>
                </a:solidFill>
                <a:latin typeface="Times New Roman"/>
                <a:ea typeface="Times New Roman"/>
              </a:rPr>
              <a:t>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471" y="2505963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rgbClr val="222222"/>
                </a:solidFill>
                <a:latin typeface="Times New Roman"/>
                <a:ea typeface="Times New Roman"/>
              </a:rPr>
              <a:t>Индивидуальное обучение</a:t>
            </a:r>
            <a:r>
              <a:rPr lang="ru-RU" dirty="0" smtClean="0">
                <a:solidFill>
                  <a:srgbClr val="222222"/>
                </a:solidFill>
                <a:latin typeface="Times New Roman"/>
                <a:ea typeface="Times New Roman"/>
              </a:rPr>
              <a:t>. Основным достоинством индивидуального обучения молодого педагога является возможность полной индивидуализации содержания, методов и темпов оказания наставнической помощи. Такая форма работы позволяет следить за каждым его действием при решении конкретных педагогических задач в процессе профессиональной деятельности; осуществлять корректировку и анализ эффективности взаимодействия в паре «наставник – подопечный».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4236054"/>
            <a:ext cx="913852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2222"/>
                </a:solidFill>
                <a:latin typeface="Times New Roman"/>
                <a:ea typeface="Times New Roman"/>
              </a:rPr>
              <a:t>«</a:t>
            </a:r>
            <a:r>
              <a:rPr lang="ru-RU" b="1" u="sng" dirty="0">
                <a:solidFill>
                  <a:srgbClr val="222222"/>
                </a:solidFill>
                <a:latin typeface="Times New Roman"/>
                <a:ea typeface="Times New Roman"/>
              </a:rPr>
              <a:t>Неделя открытых </a:t>
            </a:r>
            <a:r>
              <a:rPr lang="ru-RU" b="1" u="sng" dirty="0" smtClean="0">
                <a:solidFill>
                  <a:srgbClr val="222222"/>
                </a:solidFill>
                <a:latin typeface="Times New Roman"/>
                <a:ea typeface="Times New Roman"/>
              </a:rPr>
              <a:t>дверей</a:t>
            </a:r>
            <a:r>
              <a:rPr lang="ru-RU" dirty="0" smtClean="0">
                <a:solidFill>
                  <a:srgbClr val="222222"/>
                </a:solidFill>
                <a:latin typeface="Times New Roman"/>
                <a:ea typeface="Times New Roman"/>
              </a:rPr>
              <a:t>»: </a:t>
            </a:r>
            <a:r>
              <a:rPr lang="ru-RU" dirty="0">
                <a:solidFill>
                  <a:srgbClr val="222222"/>
                </a:solidFill>
                <a:latin typeface="Times New Roman"/>
                <a:ea typeface="Times New Roman"/>
              </a:rPr>
              <a:t>это название объединяет целый комплекс мероприятий, проводимых в масштабе всего учреждения в специально отведенный для этого период. В техникуме существует негласное правило: в этот период молодому педагогу предоставляется свобода действий. Молодому педагогу предлагается провести открытые занятия, групповое мероприятие, рассказать о своих успехах и поделиться неудачами. «Неделя открытых </a:t>
            </a:r>
            <a:r>
              <a:rPr lang="ru-RU" dirty="0" smtClean="0">
                <a:solidFill>
                  <a:srgbClr val="222222"/>
                </a:solidFill>
                <a:latin typeface="Times New Roman"/>
                <a:ea typeface="Times New Roman"/>
              </a:rPr>
              <a:t>дверей» </a:t>
            </a:r>
            <a:r>
              <a:rPr lang="ru-RU" dirty="0">
                <a:solidFill>
                  <a:srgbClr val="222222"/>
                </a:solidFill>
                <a:latin typeface="Times New Roman"/>
                <a:ea typeface="Times New Roman"/>
              </a:rPr>
              <a:t>стала эффективной формой контроля работы начинающего педагога. На открытые занятия, которые дает молодой педагог, приглашаются не только представители администрации техникума, но и другие молодые педагоги.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806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План работы с молодым педагогом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9269309"/>
              </p:ext>
            </p:extLst>
          </p:nvPr>
        </p:nvGraphicFramePr>
        <p:xfrm>
          <a:off x="1" y="1196752"/>
          <a:ext cx="9143999" cy="492239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870872"/>
                <a:gridCol w="4648366"/>
                <a:gridCol w="72320"/>
                <a:gridCol w="1552441"/>
              </a:tblGrid>
              <a:tr h="31388">
                <a:tc>
                  <a:txBody>
                    <a:bodyPr/>
                    <a:lstStyle/>
                    <a:p>
                      <a:pPr marL="33020" marR="22225" algn="ctr">
                        <a:lnSpc>
                          <a:spcPct val="115000"/>
                        </a:lnSpc>
                        <a:spcBef>
                          <a:spcPts val="205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Тема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61595" marR="50165" algn="ctr">
                        <a:lnSpc>
                          <a:spcPct val="115000"/>
                        </a:lnSpc>
                        <a:spcBef>
                          <a:spcPts val="205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Рассматриваемые</a:t>
                      </a:r>
                      <a:r>
                        <a:rPr lang="en-US" sz="1600" b="1" i="1" spc="-1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b="1" i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вопросы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47955" marR="137795" algn="ctr">
                        <a:lnSpc>
                          <a:spcPct val="115000"/>
                        </a:lnSpc>
                        <a:spcBef>
                          <a:spcPts val="205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сроки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60">
                <a:tc gridSpan="4">
                  <a:txBody>
                    <a:bodyPr/>
                    <a:lstStyle/>
                    <a:p>
                      <a:pPr marL="147955" marR="137795" algn="ctr">
                        <a:lnSpc>
                          <a:spcPct val="115000"/>
                        </a:lnSpc>
                        <a:spcBef>
                          <a:spcPts val="205"/>
                        </a:spcBef>
                        <a:spcAft>
                          <a:spcPts val="0"/>
                        </a:spcAft>
                      </a:pPr>
                      <a:r>
                        <a:rPr lang="ru-RU" sz="1600" b="1" i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 год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7624">
                <a:tc>
                  <a:txBody>
                    <a:bodyPr/>
                    <a:lstStyle/>
                    <a:p>
                      <a:pPr marL="751205" marR="120015" indent="-611505">
                        <a:lnSpc>
                          <a:spcPct val="113000"/>
                        </a:lnSpc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Час общения «Расскажи о</a:t>
                      </a:r>
                      <a:r>
                        <a:rPr lang="ru-RU" sz="1600" spc="-26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себе»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0960" marR="50800" algn="ctr">
                        <a:lnSpc>
                          <a:spcPct val="115000"/>
                        </a:lnSpc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Тестирование,</a:t>
                      </a:r>
                      <a:r>
                        <a:rPr lang="en-US" sz="1600" spc="-2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анкетирование,</a:t>
                      </a:r>
                      <a:r>
                        <a:rPr lang="en-US" sz="1600" spc="-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наблюдение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326390">
                        <a:lnSpc>
                          <a:spcPct val="115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Сентябрь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7325">
                <a:tc>
                  <a:txBody>
                    <a:bodyPr/>
                    <a:lstStyle/>
                    <a:p>
                      <a:pPr marL="32385" marR="25400" algn="ctr">
                        <a:lnSpc>
                          <a:spcPct val="115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Знакомство</a:t>
                      </a:r>
                      <a:r>
                        <a:rPr lang="en-US" sz="1600" spc="-1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r>
                        <a:rPr lang="en-US" sz="1600" spc="-2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учреждением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33985" indent="65405">
                        <a:lnSpc>
                          <a:spcPct val="115000"/>
                        </a:lnSpc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Знакомство молодого специалиста с традициями</a:t>
                      </a:r>
                      <a:r>
                        <a:rPr lang="ru-RU" sz="1600" spc="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техникума,</a:t>
                      </a:r>
                      <a:r>
                        <a:rPr lang="ru-RU" sz="1600" spc="-1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правилами</a:t>
                      </a:r>
                      <a:r>
                        <a:rPr lang="ru-RU" sz="1600" spc="-3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внутреннего</a:t>
                      </a:r>
                      <a:r>
                        <a:rPr lang="ru-RU" sz="1600" spc="-1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распорядка,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14985">
                        <a:lnSpc>
                          <a:spcPts val="1255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уставом.</a:t>
                      </a:r>
                      <a:r>
                        <a:rPr lang="en-US" sz="1600" spc="-1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326390">
                        <a:lnSpc>
                          <a:spcPct val="115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Сентябрь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57180">
                <a:tc>
                  <a:txBody>
                    <a:bodyPr/>
                    <a:lstStyle/>
                    <a:p>
                      <a:pPr marL="193040" marR="184150" indent="635" algn="ctr">
                        <a:lnSpc>
                          <a:spcPct val="115000"/>
                        </a:lnSpc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Изучение нормативно-</a:t>
                      </a:r>
                      <a:r>
                        <a:rPr lang="ru-RU" sz="1600" spc="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правовой базы. Ведение</a:t>
                      </a:r>
                      <a:r>
                        <a:rPr lang="ru-RU" sz="1600" spc="-26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документации.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2085" marR="160020" indent="635" algn="ctr">
                        <a:lnSpc>
                          <a:spcPct val="115000"/>
                        </a:lnSpc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Изучение «Закона об образовании», документов</a:t>
                      </a:r>
                      <a:r>
                        <a:rPr lang="ru-RU" sz="1600" spc="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Министерства образования, локальных актов ОУ,</a:t>
                      </a:r>
                      <a:r>
                        <a:rPr lang="ru-RU" sz="1600" spc="-26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Составление программ модулей, курсов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356870">
                        <a:lnSpc>
                          <a:spcPct val="115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Октябрь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6274">
                <a:tc>
                  <a:txBody>
                    <a:bodyPr/>
                    <a:lstStyle/>
                    <a:p>
                      <a:pPr marL="511810" marR="180340" indent="-312420">
                        <a:lnSpc>
                          <a:spcPct val="115000"/>
                        </a:lnSpc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Знакомство с учебными</a:t>
                      </a:r>
                      <a:r>
                        <a:rPr lang="en-US" sz="1600" spc="-26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программами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56845" marR="138430" indent="246380">
                        <a:lnSpc>
                          <a:spcPct val="115000"/>
                        </a:lnSpc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Изучение содержания учебных программ,</a:t>
                      </a:r>
                      <a:r>
                        <a:rPr lang="ru-RU" sz="1600" spc="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нормативных</a:t>
                      </a:r>
                      <a:r>
                        <a:rPr lang="ru-RU" sz="1600" spc="-1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документов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854710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385445">
                        <a:lnSpc>
                          <a:spcPct val="115000"/>
                        </a:lnSpc>
                        <a:spcBef>
                          <a:spcPts val="185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октябрь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762">
                <a:tc>
                  <a:txBody>
                    <a:bodyPr/>
                    <a:lstStyle/>
                    <a:p>
                      <a:pPr marL="29845" marR="19050" indent="-2540" algn="ctr">
                        <a:lnSpc>
                          <a:spcPct val="113000"/>
                        </a:lnSpc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Организация воспитательной работы в группе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21310" marR="309880" indent="-635" algn="ctr">
                        <a:lnSpc>
                          <a:spcPct val="115000"/>
                        </a:lnSpc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Составление плана воспитательной работы с группой, программы воспитания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385445">
                        <a:lnSpc>
                          <a:spcPct val="115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сентябрь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6590">
                <a:tc>
                  <a:txBody>
                    <a:bodyPr/>
                    <a:lstStyle/>
                    <a:p>
                      <a:pPr marL="656590" marR="53975" indent="-582930">
                        <a:lnSpc>
                          <a:spcPct val="113000"/>
                        </a:lnSpc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Консультация для молодого</a:t>
                      </a:r>
                      <a:r>
                        <a:rPr lang="en-US" sz="1600" spc="-26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педагога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0960" marR="50800" algn="ctr">
                        <a:lnSpc>
                          <a:spcPct val="115000"/>
                        </a:lnSpc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Возможные проблемы в общении с обчающимися. Основные требования к личностно-</a:t>
                      </a:r>
                      <a:r>
                        <a:rPr lang="ru-RU" sz="1600" spc="-26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ориентированному</a:t>
                      </a:r>
                      <a:r>
                        <a:rPr lang="ru-RU" sz="1600" spc="-2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подходу</a:t>
                      </a:r>
                      <a:r>
                        <a:rPr lang="ru-RU" sz="1600" spc="-1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 занятиях.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359410">
                        <a:lnSpc>
                          <a:spcPct val="115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Декабрь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8219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691344"/>
              </p:ext>
            </p:extLst>
          </p:nvPr>
        </p:nvGraphicFramePr>
        <p:xfrm>
          <a:off x="107504" y="0"/>
          <a:ext cx="9036495" cy="68580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837120"/>
                <a:gridCol w="4593716"/>
                <a:gridCol w="71470"/>
                <a:gridCol w="1534189"/>
              </a:tblGrid>
              <a:tr h="2273188">
                <a:tc>
                  <a:txBody>
                    <a:bodyPr/>
                    <a:lstStyle/>
                    <a:p>
                      <a:pPr marL="243840" marR="230505" indent="81915">
                        <a:lnSpc>
                          <a:spcPct val="113000"/>
                        </a:lnSpc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Посещение</a:t>
                      </a: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занятий</a:t>
                      </a:r>
                      <a:r>
                        <a:rPr lang="en-US" sz="1600" spc="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молодого</a:t>
                      </a:r>
                      <a:r>
                        <a:rPr lang="en-US" sz="1600" spc="-5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специалиста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1770" marR="180340" indent="635" algn="ctr">
                        <a:lnSpc>
                          <a:spcPct val="115000"/>
                        </a:lnSpc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Анализ и оценка результативности проведения</a:t>
                      </a:r>
                      <a:r>
                        <a:rPr lang="ru-RU" sz="1600" spc="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непосредственно-образовательной</a:t>
                      </a:r>
                      <a:r>
                        <a:rPr lang="ru-RU" sz="1600" spc="-3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деятельности.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61595" marR="4953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Структура занятия. Самоанализ занятия.</a:t>
                      </a:r>
                      <a:r>
                        <a:rPr lang="ru-RU" sz="1600" spc="-26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Классификация типов занятий. </a:t>
                      </a: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Виды</a:t>
                      </a:r>
                      <a:r>
                        <a:rPr lang="en-US" sz="1600" spc="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нетрадиционных</a:t>
                      </a:r>
                      <a:r>
                        <a:rPr lang="en-US" sz="1600" spc="-2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занятий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389890">
                        <a:lnSpc>
                          <a:spcPct val="115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Январь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15459">
                <a:tc>
                  <a:txBody>
                    <a:bodyPr/>
                    <a:lstStyle/>
                    <a:p>
                      <a:pPr marL="33020" marR="23495" algn="ctr">
                        <a:lnSpc>
                          <a:spcPct val="115000"/>
                        </a:lnSpc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Разработка индивидуального</a:t>
                      </a:r>
                      <a:r>
                        <a:rPr lang="ru-RU" sz="1600" spc="-26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плана</a:t>
                      </a:r>
                      <a:r>
                        <a:rPr lang="ru-RU" sz="1600" spc="-1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профессионального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3020" marR="22860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становления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5590" marR="261620" indent="63500">
                        <a:lnSpc>
                          <a:spcPct val="115000"/>
                        </a:lnSpc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Педагогическое самообразование, участие в</a:t>
                      </a:r>
                      <a:r>
                        <a:rPr lang="ru-RU" sz="1600" spc="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мероприятиях,</a:t>
                      </a:r>
                      <a:r>
                        <a:rPr lang="ru-RU" sz="1600" spc="-1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проводимых</a:t>
                      </a:r>
                      <a:r>
                        <a:rPr lang="ru-RU" sz="1600" spc="-1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r>
                        <a:rPr lang="ru-RU" sz="1600" spc="-1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техникуме,</a:t>
                      </a:r>
                      <a:r>
                        <a:rPr lang="ru-RU" sz="1600" spc="-1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работе методического объединения, занятия</a:t>
                      </a:r>
                      <a:r>
                        <a:rPr lang="ru-RU" sz="1600" spc="-26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молодого</a:t>
                      </a:r>
                      <a:r>
                        <a:rPr lang="ru-RU" sz="1600" spc="-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педагога.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353695">
                        <a:lnSpc>
                          <a:spcPct val="115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Февраль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32759">
                <a:tc>
                  <a:txBody>
                    <a:bodyPr/>
                    <a:lstStyle/>
                    <a:p>
                      <a:pPr marL="33020" marR="24130" algn="ctr">
                        <a:lnSpc>
                          <a:spcPct val="115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Секреты</a:t>
                      </a:r>
                      <a:r>
                        <a:rPr lang="en-US" sz="1600" spc="-1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мастерства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1595" marR="50800" algn="ctr">
                        <a:lnSpc>
                          <a:spcPct val="100000"/>
                        </a:lnSpc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Педагог – наставник делится опытом по вопросам</a:t>
                      </a:r>
                      <a:r>
                        <a:rPr lang="ru-RU" sz="1600" spc="-26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методики</a:t>
                      </a:r>
                      <a:r>
                        <a:rPr lang="ru-RU" sz="1600" spc="-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проведения</a:t>
                      </a:r>
                      <a:r>
                        <a:rPr lang="ru-RU" sz="1600" spc="-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занятий.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133985" marR="120015" indent="-3810" algn="ctr">
                        <a:lnSpc>
                          <a:spcPct val="115000"/>
                        </a:lnSpc>
                        <a:spcBef>
                          <a:spcPts val="785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Рекомендации наставника в проведении занятий.</a:t>
                      </a:r>
                      <a:r>
                        <a:rPr lang="ru-RU" sz="1600" spc="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Рекомендации</a:t>
                      </a:r>
                      <a:r>
                        <a:rPr lang="ru-RU" sz="1600" spc="-1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педагогу</a:t>
                      </a:r>
                      <a:r>
                        <a:rPr lang="ru-RU" sz="1600" spc="-1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для</a:t>
                      </a:r>
                      <a:r>
                        <a:rPr lang="ru-RU" sz="1600" spc="-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общения</a:t>
                      </a:r>
                      <a:r>
                        <a:rPr lang="ru-RU" sz="1600" spc="-1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r>
                        <a:rPr lang="ru-RU" sz="1600" spc="-2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обучающимися.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47955" marR="137795" algn="ctr">
                        <a:lnSpc>
                          <a:spcPct val="115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Март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36594">
                <a:tc>
                  <a:txBody>
                    <a:bodyPr/>
                    <a:lstStyle/>
                    <a:p>
                      <a:pPr marL="33020" marR="22860" algn="ctr">
                        <a:lnSpc>
                          <a:spcPct val="115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Имидж</a:t>
                      </a:r>
                      <a:r>
                        <a:rPr lang="en-US" sz="1600" spc="-1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педагога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9690" marR="50800" algn="ctr">
                        <a:lnSpc>
                          <a:spcPct val="115000"/>
                        </a:lnSpc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Памятка</a:t>
                      </a:r>
                      <a:r>
                        <a:rPr lang="ru-RU" sz="1600" spc="-1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«Помоги</a:t>
                      </a:r>
                      <a:r>
                        <a:rPr lang="ru-RU" sz="1600" spc="-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студенту</a:t>
                      </a:r>
                      <a:r>
                        <a:rPr lang="ru-RU" sz="1600" spc="-2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поверить</a:t>
                      </a:r>
                      <a:r>
                        <a:rPr lang="ru-RU" sz="1600" spc="-1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r>
                        <a:rPr lang="ru-RU" sz="1600" spc="-1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себя!». Обсуждение материалов по вопросам педагогической</a:t>
                      </a:r>
                      <a:r>
                        <a:rPr lang="ru-RU" sz="1600" spc="-26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этики,</a:t>
                      </a:r>
                      <a:r>
                        <a:rPr lang="ru-RU" sz="1600" spc="-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риторики, культуры и т.д.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385445">
                        <a:lnSpc>
                          <a:spcPct val="115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Апрель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538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0986925"/>
              </p:ext>
            </p:extLst>
          </p:nvPr>
        </p:nvGraphicFramePr>
        <p:xfrm>
          <a:off x="0" y="-89317"/>
          <a:ext cx="9144000" cy="698282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806277"/>
                <a:gridCol w="4543770"/>
                <a:gridCol w="1793953"/>
              </a:tblGrid>
              <a:tr h="624873">
                <a:tc>
                  <a:txBody>
                    <a:bodyPr/>
                    <a:lstStyle/>
                    <a:p>
                      <a:pPr marL="659765" marR="209550" indent="-431800">
                        <a:lnSpc>
                          <a:spcPct val="113000"/>
                        </a:lnSpc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Моя работа – любовь с</a:t>
                      </a:r>
                      <a:r>
                        <a:rPr lang="ru-RU" sz="1600" spc="-26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заботой!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9690" marR="50800" algn="ctr">
                        <a:lnSpc>
                          <a:spcPts val="1265"/>
                        </a:lnSpc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Направления</a:t>
                      </a:r>
                      <a:r>
                        <a:rPr lang="ru-RU" sz="1600" spc="-1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деятельности</a:t>
                      </a:r>
                      <a:r>
                        <a:rPr lang="ru-RU" sz="1600" spc="-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педагога.</a:t>
                      </a:r>
                    </a:p>
                    <a:p>
                      <a:pPr marL="61595" marR="49530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Способствование созданию положительного</a:t>
                      </a:r>
                      <a:r>
                        <a:rPr lang="ru-RU" sz="1600" spc="-26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эмоционального</a:t>
                      </a:r>
                      <a:r>
                        <a:rPr lang="ru-RU" sz="1600" spc="-2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фона.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7955" marR="137160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Апрель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7442">
                <a:tc>
                  <a:txBody>
                    <a:bodyPr/>
                    <a:lstStyle/>
                    <a:p>
                      <a:pPr marL="580390" marR="24130" indent="-539750">
                        <a:lnSpc>
                          <a:spcPct val="115000"/>
                        </a:lnSpc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Методические</a:t>
                      </a:r>
                      <a:r>
                        <a:rPr lang="en-US" sz="1600" spc="-4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рекомендации</a:t>
                      </a:r>
                      <a:r>
                        <a:rPr lang="en-US" sz="1600" spc="-26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наставника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0325" marR="50800" algn="ctr"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Методическая</a:t>
                      </a:r>
                      <a:r>
                        <a:rPr lang="ru-RU" sz="1600" spc="-1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помощь</a:t>
                      </a:r>
                      <a:r>
                        <a:rPr lang="ru-RU" sz="1600" spc="-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r>
                        <a:rPr lang="ru-RU" sz="1600" spc="-2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подготовке</a:t>
                      </a:r>
                      <a:r>
                        <a:rPr lang="ru-RU" sz="1600" spc="-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</a:t>
                      </a:r>
                      <a:r>
                        <a:rPr lang="ru-RU" sz="1600" spc="-1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сдаче</a:t>
                      </a:r>
                      <a:r>
                        <a:rPr lang="ru-RU" sz="1600" spc="-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отчетов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7955" marR="135890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Май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7442">
                <a:tc>
                  <a:txBody>
                    <a:bodyPr/>
                    <a:lstStyle/>
                    <a:p>
                      <a:pPr marL="739140" marR="116840" indent="-600710">
                        <a:lnSpc>
                          <a:spcPct val="115000"/>
                        </a:lnSpc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«Копилка педагогических</a:t>
                      </a:r>
                      <a:r>
                        <a:rPr lang="en-US" sz="1600" spc="-26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идей»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44500" marR="101600" indent="-321945"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Подборка интересного материала силами молодого</a:t>
                      </a:r>
                      <a:r>
                        <a:rPr lang="ru-RU" sz="1600" spc="-26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специалиста</a:t>
                      </a:r>
                      <a:r>
                        <a:rPr lang="ru-RU" sz="1600" spc="-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для использования</a:t>
                      </a:r>
                      <a:r>
                        <a:rPr lang="ru-RU" sz="1600" spc="-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r>
                        <a:rPr lang="ru-RU" sz="1600" spc="-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работе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7955" marR="138430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r>
                        <a:rPr lang="en-US" sz="1600" spc="-1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течение года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4984">
                <a:tc>
                  <a:txBody>
                    <a:bodyPr/>
                    <a:lstStyle/>
                    <a:p>
                      <a:pPr marL="367030" marR="359410" algn="ctr">
                        <a:lnSpc>
                          <a:spcPct val="115000"/>
                        </a:lnSpc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Взаимопосещение</a:t>
                      </a:r>
                      <a:r>
                        <a:rPr lang="en-US" sz="1600" spc="-26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непосредственно</a:t>
                      </a: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en-US" sz="1600" spc="-26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образовательной</a:t>
                      </a:r>
                      <a:r>
                        <a:rPr lang="en-US" sz="1600" spc="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деятельности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1515" marR="40005" indent="-629920"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Оказание помощи в овладении методами и приемами</a:t>
                      </a:r>
                      <a:r>
                        <a:rPr lang="ru-RU" sz="1600" spc="-26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воспитания</a:t>
                      </a:r>
                      <a:r>
                        <a:rPr lang="ru-RU" sz="1600" spc="-1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 образования</a:t>
                      </a:r>
                      <a:r>
                        <a:rPr lang="ru-RU" sz="1600" spc="-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обучающихся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7955" marR="138430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r>
                        <a:rPr lang="en-US" sz="1600" spc="-1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течение года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115">
                <a:tc gridSpan="3">
                  <a:txBody>
                    <a:bodyPr/>
                    <a:lstStyle/>
                    <a:p>
                      <a:pPr marL="147955" marR="138430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 год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08891">
                <a:tc>
                  <a:txBody>
                    <a:bodyPr/>
                    <a:lstStyle/>
                    <a:p>
                      <a:pPr marL="356235" marR="276225" indent="-62865">
                        <a:lnSpc>
                          <a:spcPct val="113000"/>
                        </a:lnSpc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Основные проблемы</a:t>
                      </a:r>
                      <a:r>
                        <a:rPr lang="en-US" sz="1600" spc="-26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молодого</a:t>
                      </a:r>
                      <a:r>
                        <a:rPr lang="en-US" sz="1600" spc="-1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педагога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1595" marR="50800" algn="ctr"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Анкетирование, планирование собственной</a:t>
                      </a:r>
                      <a:r>
                        <a:rPr lang="ru-RU" sz="1600" spc="-26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методической</a:t>
                      </a:r>
                      <a:r>
                        <a:rPr lang="ru-RU" sz="1600" spc="-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работы и работы</a:t>
                      </a:r>
                      <a:r>
                        <a:rPr lang="ru-RU" sz="1600" spc="-1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 обучающимися;</a:t>
                      </a:r>
                    </a:p>
                    <a:p>
                      <a:pPr marL="66675" marR="55245" indent="-635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проектирование методической структуры занятия в</a:t>
                      </a:r>
                      <a:r>
                        <a:rPr lang="ru-RU" sz="1600" spc="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зависимости от его типа и вида; оптимизация выбора</a:t>
                      </a:r>
                      <a:r>
                        <a:rPr lang="ru-RU" sz="1600" spc="-26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методов и средств обучения при организации</a:t>
                      </a:r>
                      <a:r>
                        <a:rPr lang="ru-RU" sz="1600" spc="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различных</a:t>
                      </a:r>
                      <a:r>
                        <a:rPr lang="ru-RU" sz="1600" spc="-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видов</a:t>
                      </a:r>
                      <a:r>
                        <a:rPr lang="ru-RU" sz="1600" spc="-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занятия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7955" marR="136525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Сентябрь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433">
                <a:tc>
                  <a:txBody>
                    <a:bodyPr/>
                    <a:lstStyle/>
                    <a:p>
                      <a:pPr marL="294005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Тематические</a:t>
                      </a:r>
                      <a:r>
                        <a:rPr lang="en-US" sz="1600" spc="-1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планы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0960" marR="50800" algn="ctr"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Составление</a:t>
                      </a:r>
                      <a:r>
                        <a:rPr lang="ru-RU" sz="1600" spc="-1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перспективных</a:t>
                      </a:r>
                      <a:r>
                        <a:rPr lang="ru-RU" sz="1600" spc="-1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планов</a:t>
                      </a:r>
                      <a:r>
                        <a:rPr lang="ru-RU" sz="1600" spc="-2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</a:t>
                      </a:r>
                      <a:r>
                        <a:rPr lang="ru-RU" sz="1600" spc="-1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программ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7955" marR="137160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Октябрь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6452">
                <a:tc>
                  <a:txBody>
                    <a:bodyPr/>
                    <a:lstStyle/>
                    <a:p>
                      <a:pPr marL="33020" marR="24765" algn="ctr"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Открытые</a:t>
                      </a:r>
                      <a:r>
                        <a:rPr lang="ru-RU" sz="1600" spc="-2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просмотры</a:t>
                      </a:r>
                    </a:p>
                    <a:p>
                      <a:pPr marL="33020" marR="25400" algn="ctr">
                        <a:lnSpc>
                          <a:spcPct val="113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занятий, участие в семинарах</a:t>
                      </a:r>
                      <a:r>
                        <a:rPr lang="ru-RU" sz="1600" spc="-26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</a:t>
                      </a:r>
                      <a:r>
                        <a:rPr lang="ru-RU" sz="1600" spc="-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мастер-классах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4465" marR="154305" indent="2540" algn="ctr"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Наблюдение и перенимание опыта наставника,</a:t>
                      </a:r>
                      <a:r>
                        <a:rPr lang="ru-RU" sz="1600" spc="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использование его позитивного опыта, выявление</a:t>
                      </a:r>
                      <a:r>
                        <a:rPr lang="ru-RU" sz="1600" spc="-26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недочетов.</a:t>
                      </a:r>
                      <a:r>
                        <a:rPr lang="ru-RU" sz="1600" spc="-1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Особенности</a:t>
                      </a:r>
                      <a:r>
                        <a:rPr lang="en-US" sz="1600" spc="-2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культурных</a:t>
                      </a:r>
                      <a:r>
                        <a:rPr lang="en-US" sz="1600" spc="-1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практик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7955" marR="138430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Ноябрь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0558">
                <a:tc>
                  <a:txBody>
                    <a:bodyPr/>
                    <a:lstStyle/>
                    <a:p>
                      <a:pPr marL="294005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Работа</a:t>
                      </a:r>
                      <a:r>
                        <a:rPr lang="en-US" sz="1600" spc="-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r>
                        <a:rPr lang="en-US" sz="1600" spc="-1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родителями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marR="24765" algn="ctr"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Способы</a:t>
                      </a:r>
                      <a:r>
                        <a:rPr lang="ru-RU" sz="1600" spc="-1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</a:t>
                      </a:r>
                      <a:r>
                        <a:rPr lang="ru-RU" sz="1600" spc="-1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методы</a:t>
                      </a:r>
                      <a:r>
                        <a:rPr lang="ru-RU" sz="1600" spc="-2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организации</a:t>
                      </a:r>
                      <a:r>
                        <a:rPr lang="ru-RU" sz="1600" spc="-1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работы</a:t>
                      </a:r>
                      <a:r>
                        <a:rPr lang="ru-RU" sz="1600" spc="-2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r>
                        <a:rPr lang="ru-RU" sz="1600" spc="-1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родителями,</a:t>
                      </a:r>
                      <a:r>
                        <a:rPr lang="ru-RU" sz="1600" spc="-26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коммуникация и общение. </a:t>
                      </a: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Примерное</a:t>
                      </a: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составление</a:t>
                      </a:r>
                      <a:r>
                        <a:rPr lang="en-US" sz="1600" spc="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консультаций</a:t>
                      </a:r>
                      <a:r>
                        <a:rPr lang="en-US" sz="1600" spc="-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для</a:t>
                      </a:r>
                      <a:r>
                        <a:rPr lang="en-US" sz="1600" spc="-1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родителей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</a:p>
                    <a:p>
                      <a:pPr marL="61595" marR="50165"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7955" marR="138430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Ноябрь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46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6781854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806277"/>
                <a:gridCol w="4543770"/>
                <a:gridCol w="1793953"/>
              </a:tblGrid>
              <a:tr h="1469572">
                <a:tc>
                  <a:txBody>
                    <a:bodyPr/>
                    <a:lstStyle/>
                    <a:p>
                      <a:pPr marL="196215" marR="186690" indent="1905" algn="ctr">
                        <a:lnSpc>
                          <a:spcPct val="115000"/>
                        </a:lnSpc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Практикум «Методика</a:t>
                      </a:r>
                      <a:r>
                        <a:rPr lang="ru-RU" sz="1600" spc="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проведения</a:t>
                      </a:r>
                      <a:r>
                        <a:rPr lang="ru-RU" sz="1600" spc="-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совместных</a:t>
                      </a:r>
                    </a:p>
                    <a:p>
                      <a:pPr marL="33020" marR="24765" algn="ctr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мероприятий»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1595" marR="50800" algn="ctr"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Составление</a:t>
                      </a:r>
                      <a:r>
                        <a:rPr lang="ru-RU" sz="1600" spc="-1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обучающих</a:t>
                      </a:r>
                      <a:r>
                        <a:rPr lang="ru-RU" sz="1600" spc="-2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проектов</a:t>
                      </a:r>
                      <a:r>
                        <a:rPr lang="ru-RU" sz="1600" spc="-1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для</a:t>
                      </a:r>
                      <a:r>
                        <a:rPr lang="ru-RU" sz="1600" spc="-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обучающихся.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61595" marR="48895" algn="ctr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Составлению сценариев совместных мероприятий с</a:t>
                      </a:r>
                      <a:r>
                        <a:rPr lang="ru-RU" sz="1600" spc="-26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другими организациями,</a:t>
                      </a:r>
                      <a:r>
                        <a:rPr lang="ru-RU" sz="1600" spc="-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презентаций</a:t>
                      </a:r>
                      <a:r>
                        <a:rPr lang="ru-RU" sz="1600" spc="-2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 ним и</a:t>
                      </a:r>
                      <a:r>
                        <a:rPr lang="ru-RU" sz="1600" spc="-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др.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7955" marR="137160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Декабрь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9285">
                <a:tc>
                  <a:txBody>
                    <a:bodyPr/>
                    <a:lstStyle/>
                    <a:p>
                      <a:pPr marL="551180" marR="369570" indent="-163195">
                        <a:lnSpc>
                          <a:spcPct val="115000"/>
                        </a:lnSpc>
                        <a:spcBef>
                          <a:spcPts val="16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Самообразование</a:t>
                      </a:r>
                      <a:r>
                        <a:rPr lang="en-US" sz="1600" spc="-26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молодого</a:t>
                      </a:r>
                      <a:r>
                        <a:rPr lang="ru-RU" sz="1600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педагога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marR="24765" algn="ctr">
                        <a:spcBef>
                          <a:spcPts val="165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Формы самообразования. Выбор методической темы.</a:t>
                      </a:r>
                      <a:r>
                        <a:rPr lang="ru-RU" sz="1600" spc="-26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Молодому специалисту предлагаются примерные</a:t>
                      </a:r>
                      <a:r>
                        <a:rPr lang="ru-RU" sz="1600" spc="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темы по самообразованию, проводится года анализ</a:t>
                      </a:r>
                      <a:r>
                        <a:rPr lang="ru-RU" sz="1600" spc="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того, как спланировать работу над методической</a:t>
                      </a:r>
                      <a:r>
                        <a:rPr lang="ru-RU" sz="1600" spc="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темой</a:t>
                      </a:r>
                      <a:r>
                        <a:rPr lang="ru-RU" sz="1600" spc="-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 год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7320" marR="139065" algn="ctr">
                        <a:spcBef>
                          <a:spcPts val="15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Январь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9143">
                <a:tc>
                  <a:txBody>
                    <a:bodyPr/>
                    <a:lstStyle/>
                    <a:p>
                      <a:pPr marL="54610" marR="42545" indent="128270">
                        <a:lnSpc>
                          <a:spcPct val="115000"/>
                        </a:lnSpc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Знакомство с методикой</a:t>
                      </a:r>
                      <a:r>
                        <a:rPr lang="ru-RU" sz="1600" spc="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подготовки</a:t>
                      </a:r>
                      <a:r>
                        <a:rPr lang="ru-RU" sz="1600" spc="-3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воспитанников</a:t>
                      </a:r>
                      <a:r>
                        <a:rPr lang="ru-RU" sz="1600" spc="-3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</a:t>
                      </a:r>
                    </a:p>
                    <a:p>
                      <a:pPr marL="54610" marR="42545" indent="128270">
                        <a:lnSpc>
                          <a:spcPct val="115000"/>
                        </a:lnSpc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конкурсам, фестивалям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3020" marR="20955" indent="100330"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Памятка «Деятельность педагога, способствующая</a:t>
                      </a:r>
                      <a:r>
                        <a:rPr lang="ru-RU" sz="1600" spc="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развитию</a:t>
                      </a:r>
                      <a:r>
                        <a:rPr lang="ru-RU" sz="1600" spc="-2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творческого</a:t>
                      </a:r>
                      <a:r>
                        <a:rPr lang="ru-RU" sz="1600" spc="-2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потенциала</a:t>
                      </a:r>
                      <a:r>
                        <a:rPr lang="ru-RU" sz="1600" spc="-2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личности</a:t>
                      </a:r>
                      <a:r>
                        <a:rPr lang="ru-RU" sz="1600" spc="-2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обучающегося».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208280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Развитие</a:t>
                      </a:r>
                      <a:r>
                        <a:rPr lang="ru-RU" sz="1600" spc="-1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творческих</a:t>
                      </a:r>
                      <a:r>
                        <a:rPr lang="ru-RU" sz="1600" spc="-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способностей</a:t>
                      </a:r>
                      <a:r>
                        <a:rPr lang="ru-RU" sz="1600" spc="-2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детей,</a:t>
                      </a:r>
                      <a:r>
                        <a:rPr lang="ru-RU" sz="1600" spc="-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выбор оптимальных и эффективных методов и средств при</a:t>
                      </a:r>
                      <a:r>
                        <a:rPr lang="ru-RU" sz="1600" spc="-26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организации</a:t>
                      </a:r>
                      <a:r>
                        <a:rPr lang="ru-RU" sz="1600" spc="-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различных видов</a:t>
                      </a:r>
                      <a:r>
                        <a:rPr lang="ru-RU" sz="1600" spc="-1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деятельности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7320" marR="139065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Январь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748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9414650"/>
              </p:ext>
            </p:extLst>
          </p:nvPr>
        </p:nvGraphicFramePr>
        <p:xfrm>
          <a:off x="0" y="0"/>
          <a:ext cx="9143999" cy="685800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875012"/>
                <a:gridCol w="4494490"/>
                <a:gridCol w="1774497"/>
              </a:tblGrid>
              <a:tr h="2884474">
                <a:tc>
                  <a:txBody>
                    <a:bodyPr/>
                    <a:lstStyle/>
                    <a:p>
                      <a:pPr marL="51435" marR="41275" indent="88265">
                        <a:lnSpc>
                          <a:spcPct val="113000"/>
                        </a:lnSpc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Как провести эффективно</a:t>
                      </a:r>
                      <a:r>
                        <a:rPr lang="ru-RU" sz="1600" spc="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занятие.</a:t>
                      </a:r>
                      <a:r>
                        <a:rPr lang="ru-RU" sz="1600" spc="-4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Секреты</a:t>
                      </a:r>
                      <a:r>
                        <a:rPr lang="ru-RU" sz="1600" spc="-3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мастерства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1920" marR="110490" indent="-1905" algn="ctr"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Педагог - наставник делится опытом, речь идет об</a:t>
                      </a:r>
                      <a:r>
                        <a:rPr lang="ru-RU" sz="1600" spc="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общих вопросах методики, проведения занятий,</a:t>
                      </a:r>
                      <a:r>
                        <a:rPr lang="ru-RU" sz="1600" spc="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наставник совместно с молодым педагогом готовят</a:t>
                      </a:r>
                      <a:r>
                        <a:rPr lang="ru-RU" sz="1600" spc="-26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конспекты</a:t>
                      </a:r>
                      <a:r>
                        <a:rPr lang="ru-RU" sz="1600" spc="-1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занятий,</a:t>
                      </a:r>
                      <a:r>
                        <a:rPr lang="ru-RU" sz="1600" spc="-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проговаривают</a:t>
                      </a:r>
                      <a:r>
                        <a:rPr lang="ru-RU" sz="1600" spc="-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каждый</a:t>
                      </a:r>
                      <a:r>
                        <a:rPr lang="ru-RU" sz="1600" spc="-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этап</a:t>
                      </a:r>
                    </a:p>
                    <a:p>
                      <a:pPr marL="133985" marR="122555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занятия, затем педагог проводит его в присутствии</a:t>
                      </a:r>
                      <a:r>
                        <a:rPr lang="ru-RU" sz="1600" spc="-26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педагога-наставника,</a:t>
                      </a:r>
                      <a:r>
                        <a:rPr lang="ru-RU" sz="1600" spc="-1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после</a:t>
                      </a:r>
                      <a:r>
                        <a:rPr lang="ru-RU" sz="1600" spc="-1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каждого</a:t>
                      </a:r>
                      <a:r>
                        <a:rPr lang="ru-RU" sz="1600" spc="-1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занятия</a:t>
                      </a:r>
                      <a:r>
                        <a:rPr lang="ru-RU" sz="1600" spc="-1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идѐт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61595" marR="49530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детальная проработка достигнутого, реализованного,</a:t>
                      </a:r>
                      <a:r>
                        <a:rPr lang="ru-RU" sz="1600" spc="-26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возникающих проблем, решений, выстраивание</a:t>
                      </a:r>
                      <a:r>
                        <a:rPr lang="ru-RU" sz="1600" spc="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линий</a:t>
                      </a:r>
                      <a:r>
                        <a:rPr lang="ru-RU" sz="1600" spc="-1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поведения</a:t>
                      </a:r>
                      <a:r>
                        <a:rPr lang="ru-RU" sz="1600" spc="-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 будущее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7955" marR="138430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Февраль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6675">
                <a:tc>
                  <a:txBody>
                    <a:bodyPr/>
                    <a:lstStyle/>
                    <a:p>
                      <a:pPr marL="33020" marR="24130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Педагогическая</a:t>
                      </a:r>
                      <a:r>
                        <a:rPr lang="en-US" sz="1600" spc="-2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ситуация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880" marR="38735" indent="-121920"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Взаимодействие в игре. Совет «бывалого». Участие в</a:t>
                      </a:r>
                      <a:r>
                        <a:rPr lang="ru-RU" sz="1600" spc="-26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профессиональных</a:t>
                      </a:r>
                      <a:r>
                        <a:rPr lang="ru-RU" sz="1600" spc="-2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конкурсах</a:t>
                      </a:r>
                      <a:r>
                        <a:rPr lang="ru-RU" sz="1600" spc="-1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различного</a:t>
                      </a:r>
                      <a:r>
                        <a:rPr lang="ru-RU" sz="1600" spc="-1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уровня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7955" marR="137795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Март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4676">
                <a:tc>
                  <a:txBody>
                    <a:bodyPr/>
                    <a:lstStyle/>
                    <a:p>
                      <a:pPr marL="33020" marR="23495" algn="ctr">
                        <a:lnSpc>
                          <a:spcPct val="115000"/>
                        </a:lnSpc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Методическая выставка</a:t>
                      </a:r>
                      <a:r>
                        <a:rPr lang="ru-RU" sz="1600" spc="-26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достижений молодого</a:t>
                      </a:r>
                      <a:r>
                        <a:rPr lang="ru-RU" sz="1600" spc="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преподавателя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4690" marR="250190" indent="-424180"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Систематизация</a:t>
                      </a: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наработок</a:t>
                      </a: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профессиональной</a:t>
                      </a:r>
                      <a:r>
                        <a:rPr lang="en-US" sz="1600" spc="-26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деятельности</a:t>
                      </a: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r>
                        <a:rPr lang="en-US" sz="1600" spc="-2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7955" marR="137795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Март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8900">
                <a:tc>
                  <a:txBody>
                    <a:bodyPr/>
                    <a:lstStyle/>
                    <a:p>
                      <a:pPr marL="33020" marR="25400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Диагностика</a:t>
                      </a:r>
                      <a:r>
                        <a:rPr lang="en-US" sz="1600" spc="-2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обучающихся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4295" marR="62230" indent="-1905" algn="ctr"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Методика проведения обследования, критерии и</a:t>
                      </a:r>
                      <a:r>
                        <a:rPr lang="ru-RU" sz="1600" spc="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показатели; разработка и анализ анкет, опросников и</a:t>
                      </a:r>
                      <a:r>
                        <a:rPr lang="ru-RU" sz="1600" spc="-26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тестов для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обучающихся,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составление методических</a:t>
                      </a:r>
                      <a:r>
                        <a:rPr lang="ru-RU" sz="1600" spc="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рекомендаций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7955" marR="137160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Апрель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3276">
                <a:tc>
                  <a:txBody>
                    <a:bodyPr/>
                    <a:lstStyle/>
                    <a:p>
                      <a:pPr marL="739140" marR="116840" indent="-600710">
                        <a:lnSpc>
                          <a:spcPct val="113000"/>
                        </a:lnSpc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«Копилка педагогических</a:t>
                      </a:r>
                      <a:r>
                        <a:rPr lang="en-US" sz="1600" spc="-26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идей»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1595" marR="50165" algn="ctr"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Подборка интересного материала силами молодого</a:t>
                      </a:r>
                      <a:r>
                        <a:rPr lang="ru-RU" sz="1600" spc="-26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специалиста для использования в работе, участие в</a:t>
                      </a:r>
                      <a:r>
                        <a:rPr lang="ru-RU" sz="1600" spc="-26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конкурсах,</a:t>
                      </a:r>
                      <a:r>
                        <a:rPr lang="ru-RU" sz="1600" spc="-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участие в</a:t>
                      </a:r>
                      <a:r>
                        <a:rPr lang="ru-RU" sz="1600" spc="-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работе</a:t>
                      </a:r>
                      <a:r>
                        <a:rPr lang="ru-RU" sz="1600" spc="-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методического</a:t>
                      </a:r>
                    </a:p>
                    <a:p>
                      <a:pPr marL="60325" marR="50800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объединения</a:t>
                      </a:r>
                      <a:r>
                        <a:rPr lang="en-US" sz="1600" spc="-1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педагогов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7955" marR="139065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r>
                        <a:rPr lang="en-US" sz="1600" spc="-1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течение</a:t>
                      </a: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года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6435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3793001"/>
              </p:ext>
            </p:extLst>
          </p:nvPr>
        </p:nvGraphicFramePr>
        <p:xfrm>
          <a:off x="0" y="32792"/>
          <a:ext cx="9143999" cy="682521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875012"/>
                <a:gridCol w="4494490"/>
                <a:gridCol w="1774497"/>
              </a:tblGrid>
              <a:tr h="1965753">
                <a:tc>
                  <a:txBody>
                    <a:bodyPr/>
                    <a:lstStyle/>
                    <a:p>
                      <a:pPr marL="367030" marR="359410" algn="ctr">
                        <a:lnSpc>
                          <a:spcPct val="115000"/>
                        </a:lnSpc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Взаимопосещение</a:t>
                      </a:r>
                      <a:r>
                        <a:rPr lang="en-US" sz="1600" spc="-26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непосредственно</a:t>
                      </a: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en-US" sz="1600" spc="-26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образовательной</a:t>
                      </a:r>
                      <a:r>
                        <a:rPr lang="en-US" sz="1600" spc="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деятельности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1515" marR="40005" indent="-629920"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Оказание помощи в овладении методами и приемами</a:t>
                      </a:r>
                      <a:r>
                        <a:rPr lang="ru-RU" sz="1600" spc="-26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воспитания</a:t>
                      </a:r>
                      <a:r>
                        <a:rPr lang="ru-RU" sz="1600" spc="-1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 образования</a:t>
                      </a:r>
                      <a:r>
                        <a:rPr lang="ru-RU" sz="1600" spc="-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обучающихся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7955" marR="138430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r>
                        <a:rPr lang="en-US" sz="1600" spc="-1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течение</a:t>
                      </a: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года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338">
                <a:tc gridSpan="3">
                  <a:txBody>
                    <a:bodyPr/>
                    <a:lstStyle/>
                    <a:p>
                      <a:pPr marL="147955" marR="138430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3год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54729">
                <a:tc>
                  <a:txBody>
                    <a:bodyPr/>
                    <a:lstStyle/>
                    <a:p>
                      <a:pPr marL="33020" marR="24765" algn="ctr"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Открытые</a:t>
                      </a:r>
                      <a:r>
                        <a:rPr lang="ru-RU" sz="1600" spc="-2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просмотры</a:t>
                      </a:r>
                    </a:p>
                    <a:p>
                      <a:pPr marL="33020" marR="25400" algn="ctr">
                        <a:lnSpc>
                          <a:spcPct val="115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занятий, участие в семинарах</a:t>
                      </a:r>
                      <a:r>
                        <a:rPr lang="ru-RU" sz="1600" spc="-26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</a:t>
                      </a:r>
                      <a:r>
                        <a:rPr lang="ru-RU" sz="1600" spc="-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мастер-классах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0" marR="167640" indent="2540" algn="ctr"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Наблюдение и перенимание опыта наставника,</a:t>
                      </a:r>
                      <a:r>
                        <a:rPr lang="ru-RU" sz="1600" spc="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использование его позитивного опыта, осознание</a:t>
                      </a:r>
                      <a:r>
                        <a:rPr lang="ru-RU" sz="1600" spc="-26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своих</a:t>
                      </a:r>
                      <a:r>
                        <a:rPr lang="ru-RU" sz="1600" spc="-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недочетов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7955" marR="136525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Сентябрь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5739">
                <a:tc>
                  <a:txBody>
                    <a:bodyPr/>
                    <a:lstStyle/>
                    <a:p>
                      <a:pPr marL="252730" marR="94615" indent="-139065">
                        <a:lnSpc>
                          <a:spcPct val="113000"/>
                        </a:lnSpc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Систематизация «Копилки</a:t>
                      </a:r>
                      <a:r>
                        <a:rPr lang="en-US" sz="1600" spc="-26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педагогических</a:t>
                      </a:r>
                      <a:r>
                        <a:rPr lang="en-US" sz="1600" spc="-1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идей»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14985" marR="308610" indent="-184785"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Приведение в систему материалов молодого</a:t>
                      </a:r>
                      <a:r>
                        <a:rPr lang="ru-RU" sz="1600" spc="-26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специалиста</a:t>
                      </a:r>
                      <a:r>
                        <a:rPr lang="ru-RU" sz="1600" spc="-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использованных</a:t>
                      </a:r>
                      <a:r>
                        <a:rPr lang="ru-RU" sz="1600" spc="-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r>
                        <a:rPr lang="ru-RU" sz="1600" spc="-1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работе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7955" marR="137160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Октябрь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5739">
                <a:tc>
                  <a:txBody>
                    <a:bodyPr/>
                    <a:lstStyle/>
                    <a:p>
                      <a:pPr marL="222250" marR="148590" indent="-53340">
                        <a:lnSpc>
                          <a:spcPct val="113000"/>
                        </a:lnSpc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Как написать обобщение</a:t>
                      </a:r>
                      <a:r>
                        <a:rPr lang="ru-RU" sz="1600" spc="-26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педагогического</a:t>
                      </a:r>
                      <a:r>
                        <a:rPr lang="ru-RU" sz="1600" spc="-1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опыта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1595" marR="50800" algn="ctr"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Технология</a:t>
                      </a:r>
                      <a:r>
                        <a:rPr lang="ru-RU" sz="1600" spc="-2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описания</a:t>
                      </a:r>
                      <a:r>
                        <a:rPr lang="ru-RU" sz="1600" spc="-1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опыта,</a:t>
                      </a:r>
                      <a:r>
                        <a:rPr lang="ru-RU" sz="1600" spc="-1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создание</a:t>
                      </a:r>
                      <a:r>
                        <a:rPr lang="ru-RU" sz="1600" spc="-1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презентаций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7955" marR="138430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Ноябрь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5912">
                <a:tc>
                  <a:txBody>
                    <a:bodyPr/>
                    <a:lstStyle/>
                    <a:p>
                      <a:pPr marL="484505" marR="115570" indent="-347980">
                        <a:lnSpc>
                          <a:spcPct val="113000"/>
                        </a:lnSpc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Аттестация. Требования к</a:t>
                      </a:r>
                      <a:r>
                        <a:rPr lang="en-US" sz="1600" spc="-26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квалификации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28675" marR="130175" indent="-680085"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Изучение нормативных документов по аттестации</a:t>
                      </a:r>
                      <a:r>
                        <a:rPr lang="ru-RU" sz="1600" spc="-26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педагогических</a:t>
                      </a:r>
                      <a:r>
                        <a:rPr lang="ru-RU" sz="1600" spc="-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работников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7955" marR="137160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Декабрь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1900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Мастер-класс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81128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Человек, начинающий свой профессиональный путь, испытывает затруднения, проблемы из-за отсутствия необходимого опыта. Становление педагога происходит труднее, сложнее, чем у представителей других профессий потому, что педагогическое образование не гарантирует успех начинающему молодому специалисту. </a:t>
            </a:r>
            <a:r>
              <a:rPr lang="ru-RU" b="1" i="1" dirty="0"/>
              <a:t>Педагог – это не профессия, это образ жизни.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fontAlgn="base"/>
            <a:r>
              <a:rPr lang="ru-RU" dirty="0"/>
              <a:t>А как же быть начинающему педагогу, только что получившему образование?</a:t>
            </a:r>
          </a:p>
          <a:p>
            <a:r>
              <a:rPr lang="ru-RU" u="sng" dirty="0"/>
              <a:t>Актуальность работы </a:t>
            </a:r>
            <a:r>
              <a:rPr lang="ru-RU" u="sng" dirty="0" smtClean="0"/>
              <a:t>наставника </a:t>
            </a:r>
            <a:r>
              <a:rPr lang="ru-RU" u="sng" dirty="0"/>
              <a:t>очевидна</a:t>
            </a:r>
            <a:r>
              <a:rPr lang="ru-RU" u="sng" dirty="0" smtClean="0"/>
              <a:t>.</a:t>
            </a:r>
          </a:p>
          <a:p>
            <a:endParaRPr lang="ru-RU" u="sng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501008"/>
            <a:ext cx="3086790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299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9433148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920525"/>
                <a:gridCol w="4565643"/>
                <a:gridCol w="1657832"/>
              </a:tblGrid>
              <a:tr h="893491">
                <a:tc>
                  <a:txBody>
                    <a:bodyPr/>
                    <a:lstStyle/>
                    <a:p>
                      <a:pPr marL="243840" marR="104775" indent="-118110">
                        <a:lnSpc>
                          <a:spcPct val="113000"/>
                        </a:lnSpc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Формирование</a:t>
                      </a: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портфолио</a:t>
                      </a:r>
                      <a:r>
                        <a:rPr lang="en-US" sz="1600" spc="-26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молодого</a:t>
                      </a: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специалиста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59840" marR="250190" indent="-989330"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Систематизация наработок профессиональной</a:t>
                      </a:r>
                      <a:r>
                        <a:rPr lang="en-US" sz="1600" spc="-26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деятельности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7320" marR="139065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Январь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2517">
                <a:tc>
                  <a:txBody>
                    <a:bodyPr/>
                    <a:lstStyle/>
                    <a:p>
                      <a:pPr marL="33020" marR="22860" algn="ctr">
                        <a:lnSpc>
                          <a:spcPct val="115000"/>
                        </a:lnSpc>
                        <a:spcBef>
                          <a:spcPts val="165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Анализ педагогической</a:t>
                      </a:r>
                      <a:r>
                        <a:rPr lang="ru-RU" sz="1600" spc="-26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деятельности молодого</a:t>
                      </a:r>
                      <a:r>
                        <a:rPr lang="ru-RU" sz="1600" spc="-26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педагога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74065" marR="193675" indent="-559435">
                        <a:spcBef>
                          <a:spcPts val="165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Методика проведения обследования. Коррекция</a:t>
                      </a:r>
                      <a:r>
                        <a:rPr lang="ru-RU" sz="1600" spc="-26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педагогической</a:t>
                      </a:r>
                      <a:r>
                        <a:rPr lang="ru-RU" sz="1600" spc="-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деятельности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7955" marR="138430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Февраль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9285">
                <a:tc>
                  <a:txBody>
                    <a:bodyPr/>
                    <a:lstStyle/>
                    <a:p>
                      <a:pPr marL="48260" marR="31750" indent="457200">
                        <a:lnSpc>
                          <a:spcPct val="115000"/>
                        </a:lnSpc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Современные</a:t>
                      </a:r>
                      <a:r>
                        <a:rPr lang="ru-RU" sz="1600" spc="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образовательные</a:t>
                      </a:r>
                      <a:r>
                        <a:rPr lang="ru-RU" sz="1600" spc="-3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технологии</a:t>
                      </a:r>
                    </a:p>
                    <a:p>
                      <a:pPr marL="324485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r>
                        <a:rPr lang="ru-RU" sz="1600" spc="-1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учебном</a:t>
                      </a:r>
                      <a:r>
                        <a:rPr lang="ru-RU" sz="1600" spc="-1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процессе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1595" marR="47625" algn="ctr"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Обсуждение общих вопросов методики проведения</a:t>
                      </a:r>
                      <a:r>
                        <a:rPr lang="ru-RU" sz="1600" spc="-26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занятий</a:t>
                      </a:r>
                      <a:r>
                        <a:rPr lang="ru-RU" sz="1600" spc="-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</a:t>
                      </a:r>
                      <a:r>
                        <a:rPr lang="ru-RU" sz="1600" spc="-1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мероприятий. </a:t>
                      </a: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Индивидуализация</a:t>
                      </a:r>
                      <a:r>
                        <a:rPr lang="en-US" sz="1600" spc="-1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60960" marR="50800" algn="ctr">
                        <a:lnSpc>
                          <a:spcPts val="1255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дифференциация</a:t>
                      </a:r>
                      <a:r>
                        <a:rPr lang="en-US" sz="1600" spc="-3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обучения</a:t>
                      </a: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7955" marR="137795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Март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0905">
                <a:tc>
                  <a:txBody>
                    <a:bodyPr/>
                    <a:lstStyle/>
                    <a:p>
                      <a:pPr marL="484505" marR="135255" indent="-330835">
                        <a:lnSpc>
                          <a:spcPct val="113000"/>
                        </a:lnSpc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Подготовка материалов к</a:t>
                      </a:r>
                      <a:r>
                        <a:rPr lang="en-US" sz="1600" spc="-26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выступлениям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9690" marR="50800" algn="ctr">
                        <a:lnSpc>
                          <a:spcPts val="1260"/>
                        </a:lnSpc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Анализ</a:t>
                      </a:r>
                      <a:r>
                        <a:rPr lang="ru-RU" sz="1600" spc="-3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выступлений</a:t>
                      </a:r>
                      <a:r>
                        <a:rPr lang="ru-RU" sz="1600" spc="-1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</a:t>
                      </a:r>
                      <a:r>
                        <a:rPr lang="ru-RU" sz="1600" spc="-2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различных</a:t>
                      </a:r>
                      <a:r>
                        <a:rPr lang="ru-RU" sz="1600" spc="-1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уровнях.</a:t>
                      </a:r>
                    </a:p>
                    <a:p>
                      <a:pPr marL="59690" marR="50800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Выявление</a:t>
                      </a:r>
                      <a:r>
                        <a:rPr lang="ru-RU" sz="1600" spc="-1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ошибок</a:t>
                      </a:r>
                      <a:r>
                        <a:rPr lang="ru-RU" sz="1600" spc="-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</a:t>
                      </a:r>
                      <a:r>
                        <a:rPr lang="ru-RU" sz="1600" spc="-1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недочетов.</a:t>
                      </a:r>
                      <a:r>
                        <a:rPr lang="ru-RU" sz="1600" spc="-1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Составление</a:t>
                      </a:r>
                    </a:p>
                    <a:p>
                      <a:pPr marL="61595" marR="50800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алгоритма</a:t>
                      </a:r>
                      <a:r>
                        <a:rPr lang="ru-RU" sz="1600" spc="-2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подготовки</a:t>
                      </a:r>
                      <a:r>
                        <a:rPr lang="ru-RU" sz="1600" spc="-1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материалов</a:t>
                      </a:r>
                      <a:r>
                        <a:rPr lang="ru-RU" sz="1600" spc="-1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</a:t>
                      </a:r>
                      <a:r>
                        <a:rPr lang="ru-RU" sz="1600" spc="-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выступлениям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7955" marR="137160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Апрель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6724">
                <a:tc>
                  <a:txBody>
                    <a:bodyPr/>
                    <a:lstStyle/>
                    <a:p>
                      <a:pPr marL="586740" marR="181610" indent="-384175">
                        <a:lnSpc>
                          <a:spcPct val="113000"/>
                        </a:lnSpc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Анализ промежуточной</a:t>
                      </a:r>
                      <a:r>
                        <a:rPr lang="en-US" sz="1600" spc="-26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аттестации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5465"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Подготовка</a:t>
                      </a:r>
                      <a:r>
                        <a:rPr lang="en-US" sz="1600" spc="-1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документов</a:t>
                      </a:r>
                      <a:r>
                        <a:rPr lang="en-US" sz="1600" spc="-1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 </a:t>
                      </a: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аттестации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7955" marR="135890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Май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5078">
                <a:tc>
                  <a:txBody>
                    <a:bodyPr/>
                    <a:lstStyle/>
                    <a:p>
                      <a:pPr marL="367030" marR="359410" algn="ctr">
                        <a:lnSpc>
                          <a:spcPct val="115000"/>
                        </a:lnSpc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Взаимопосещение</a:t>
                      </a:r>
                      <a:r>
                        <a:rPr lang="en-US" sz="1600" spc="-26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непосредственно-</a:t>
                      </a:r>
                      <a:r>
                        <a:rPr lang="en-US" sz="1600" spc="-26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образовательной</a:t>
                      </a:r>
                      <a:r>
                        <a:rPr lang="en-US" sz="1600" spc="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деятельности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1515" marR="40005" indent="-629920"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Оказание помощи в овладении методами и приемами</a:t>
                      </a:r>
                      <a:r>
                        <a:rPr lang="ru-RU" sz="1600" spc="-26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воспитания</a:t>
                      </a:r>
                      <a:r>
                        <a:rPr lang="ru-RU" sz="1600" spc="-1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 образования</a:t>
                      </a:r>
                      <a:r>
                        <a:rPr lang="ru-RU" sz="1600" spc="-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обучающихся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7955" marR="138430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r>
                        <a:rPr lang="en-US" sz="1600" spc="-1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течение</a:t>
                      </a: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года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1461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Ожидаемые результаты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1556792"/>
            <a:ext cx="9144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</a:rPr>
              <a:t>-адаптация </a:t>
            </a:r>
            <a:r>
              <a:rPr lang="ru-RU" sz="2000" dirty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</a:rPr>
              <a:t>начинающего педагога в учреждении;</a:t>
            </a:r>
            <a:endParaRPr lang="ru-RU" sz="2000" dirty="0">
              <a:ea typeface="Calibri"/>
              <a:cs typeface="Times New Roman"/>
            </a:endParaRPr>
          </a:p>
          <a:p>
            <a:pPr algn="just" fontAlgn="base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</a:rPr>
              <a:t>активизация практических, индивидуальных, самостоятельных навыков воспитания;</a:t>
            </a:r>
            <a:endParaRPr lang="ru-RU" sz="2000" dirty="0">
              <a:ea typeface="Calibri"/>
              <a:cs typeface="Times New Roman"/>
            </a:endParaRPr>
          </a:p>
          <a:p>
            <a:pPr algn="just" fontAlgn="base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</a:rPr>
              <a:t>-повышение </a:t>
            </a:r>
            <a:r>
              <a:rPr lang="ru-RU" sz="2000" dirty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</a:rPr>
              <a:t>профессиональной компетентности педагога в вопросах педагогики и психологии;</a:t>
            </a:r>
            <a:endParaRPr lang="ru-RU" sz="2000" dirty="0">
              <a:ea typeface="Calibri"/>
              <a:cs typeface="Times New Roman"/>
            </a:endParaRPr>
          </a:p>
          <a:p>
            <a:pPr algn="just" fontAlgn="base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</a:rPr>
              <a:t>-обеспечение </a:t>
            </a:r>
            <a:r>
              <a:rPr lang="ru-RU" sz="2000" dirty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</a:rPr>
              <a:t>непрерывного совершенствования качества воспитания;</a:t>
            </a:r>
            <a:endParaRPr lang="ru-RU" sz="2000" dirty="0">
              <a:ea typeface="Calibri"/>
              <a:cs typeface="Times New Roman"/>
            </a:endParaRPr>
          </a:p>
          <a:p>
            <a:pPr algn="just" fontAlgn="base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</a:rPr>
              <a:t>-совершенствование </a:t>
            </a:r>
            <a:r>
              <a:rPr lang="ru-RU" sz="2000" dirty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</a:rPr>
              <a:t>методов работы по развитию творческой и самостоятельной деятельности обучающихся;</a:t>
            </a:r>
            <a:endParaRPr lang="ru-RU" sz="2000" dirty="0">
              <a:ea typeface="Calibri"/>
              <a:cs typeface="Times New Roman"/>
            </a:endParaRPr>
          </a:p>
          <a:p>
            <a:pPr algn="just" fontAlgn="base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</a:rPr>
              <a:t>-использование </a:t>
            </a:r>
            <a:r>
              <a:rPr lang="ru-RU" sz="2000" dirty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</a:rPr>
              <a:t>в работе начинающего педагога новых педагогических технологий.</a:t>
            </a:r>
            <a:endParaRPr lang="ru-RU" sz="2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0737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Результаты наставничества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1305342"/>
            <a:ext cx="914400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</a:rPr>
              <a:t>Польза </a:t>
            </a:r>
            <a:r>
              <a:rPr lang="ru-RU" sz="2800" dirty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</a:rPr>
              <a:t>наставничества видна только тогда, когда эта работа ведется планомерно, системно и систематически, имеет конкретную практическую цель – подготовить высококвалифицированного специалиста для работы в образовательном учреждении. Достижение этой цели становится реальной пользой для образовательного учреждения</a:t>
            </a:r>
            <a:r>
              <a:rPr lang="ru-RU" dirty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sz="1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407065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fontAlgn="base">
              <a:lnSpc>
                <a:spcPct val="150000"/>
              </a:lnSpc>
              <a:spcBef>
                <a:spcPts val="0"/>
              </a:spcBef>
            </a:pPr>
            <a:r>
              <a:rPr lang="ru-RU" sz="2400" dirty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</a:rPr>
              <a:t>Наиболее ощутимыми результатами такой работы являются</a:t>
            </a:r>
            <a:r>
              <a:rPr lang="ru-RU" sz="2400" dirty="0" smtClean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</a:rPr>
              <a:t>: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1412776"/>
            <a:ext cx="9144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Aft>
                <a:spcPts val="0"/>
              </a:spcAft>
            </a:pPr>
            <a:r>
              <a:rPr lang="ru-RU" u="sng" dirty="0" smtClean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</a:rPr>
              <a:t>во-первых</a:t>
            </a:r>
            <a:r>
              <a:rPr lang="ru-RU" u="sng" dirty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dirty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</a:rPr>
              <a:t>повышение квалификации и профессионального мастерства педагогического коллектива, его сплоченность, следование общим целям и интересам техникума;</a:t>
            </a:r>
            <a:endParaRPr lang="ru-RU" sz="1400" dirty="0">
              <a:ea typeface="Calibri"/>
              <a:cs typeface="Times New Roman"/>
            </a:endParaRPr>
          </a:p>
          <a:p>
            <a:pPr algn="just" fontAlgn="base">
              <a:lnSpc>
                <a:spcPct val="150000"/>
              </a:lnSpc>
              <a:spcAft>
                <a:spcPts val="0"/>
              </a:spcAft>
            </a:pPr>
            <a:r>
              <a:rPr lang="ru-RU" u="sng" dirty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</a:rPr>
              <a:t>во-вторых, </a:t>
            </a:r>
            <a:r>
              <a:rPr lang="ru-RU" dirty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</a:rPr>
              <a:t>развитие личностно ориентированных отношений между коллегами-педагогами, способствующих эффективному оказанию помощи и поддержки в педагогической практике техникума;</a:t>
            </a:r>
            <a:endParaRPr lang="ru-RU" sz="1400" dirty="0">
              <a:ea typeface="Calibri"/>
              <a:cs typeface="Times New Roman"/>
            </a:endParaRPr>
          </a:p>
          <a:p>
            <a:pPr algn="just" fontAlgn="base">
              <a:lnSpc>
                <a:spcPct val="150000"/>
              </a:lnSpc>
              <a:spcAft>
                <a:spcPts val="0"/>
              </a:spcAft>
            </a:pPr>
            <a:r>
              <a:rPr lang="ru-RU" u="sng" dirty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</a:rPr>
              <a:t>в-третьих</a:t>
            </a:r>
            <a:r>
              <a:rPr lang="ru-RU" dirty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</a:rPr>
              <a:t>, формирование в учреждении такой категории опытных педагогов, которая способна брать на себя ответственность за обучение молодых педагогов. Это самое ценное приобретение для техникума, потому что наибольшей эффективности педагогическая деятельность достигает в тех образовательных учреждениях, которые сами «растят» свои педагогические кадры.</a:t>
            </a:r>
            <a:endParaRPr lang="ru-RU" sz="1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3932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Молодому педагогу необходима постоянная товарищеская помощь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484784"/>
            <a:ext cx="85689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Решить эту стратегическую задачу может создание гибкой и мобильной системы наставничества, способной оптимизировать процесс профессионального становления молодого специалиста, сформировать у него мотивацию к самосовершенствованию, саморазвитию, самореализации.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3789040"/>
            <a:ext cx="81369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800" b="1" dirty="0"/>
              <a:t>Форма наставничества: педагог-педагог.</a:t>
            </a:r>
          </a:p>
          <a:p>
            <a:r>
              <a:rPr lang="ru-RU" sz="2800" b="1" i="1" dirty="0"/>
              <a:t>Цель наставничества</a:t>
            </a:r>
            <a:r>
              <a:rPr lang="ru-RU" sz="2800" dirty="0"/>
              <a:t>: способствовать формированию </a:t>
            </a:r>
            <a:r>
              <a:rPr lang="ru-RU" sz="2800" dirty="0" err="1"/>
              <a:t>профессиональноадаптированного</a:t>
            </a:r>
            <a:r>
              <a:rPr lang="ru-RU" sz="2800" dirty="0"/>
              <a:t>, компетентного молодого педагога-практика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8984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dirty="0" smtClean="0"/>
              <a:t>Задачи наставничества: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1305342"/>
            <a:ext cx="9144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2400" dirty="0" smtClean="0"/>
              <a:t>-</a:t>
            </a:r>
            <a:r>
              <a:rPr lang="ru-RU" sz="2800" dirty="0" smtClean="0"/>
              <a:t>помочь </a:t>
            </a:r>
            <a:r>
              <a:rPr lang="ru-RU" sz="2800" dirty="0"/>
              <a:t>в личностной и социально-педагогической адаптации;</a:t>
            </a:r>
          </a:p>
          <a:p>
            <a:pPr algn="just" fontAlgn="base"/>
            <a:r>
              <a:rPr lang="ru-RU" sz="2800" dirty="0" smtClean="0"/>
              <a:t>-способствовать </a:t>
            </a:r>
            <a:r>
              <a:rPr lang="ru-RU" sz="2800" dirty="0"/>
              <a:t>развитию профессионального мышления и готовности к </a:t>
            </a:r>
            <a:r>
              <a:rPr lang="ru-RU" sz="2800" dirty="0" smtClean="0"/>
              <a:t>инновационным </a:t>
            </a:r>
            <a:r>
              <a:rPr lang="ru-RU" sz="2800" dirty="0"/>
              <a:t>преобразованиям;</a:t>
            </a:r>
          </a:p>
          <a:p>
            <a:pPr algn="just" fontAlgn="base"/>
            <a:r>
              <a:rPr lang="ru-RU" sz="2800" dirty="0" smtClean="0"/>
              <a:t>-предупредить </a:t>
            </a:r>
            <a:r>
              <a:rPr lang="ru-RU" sz="2800" dirty="0"/>
              <a:t>наиболее типичные ошибки, противоречия и затруднения в </a:t>
            </a:r>
            <a:r>
              <a:rPr lang="ru-RU" sz="2800" dirty="0" smtClean="0"/>
              <a:t>организации </a:t>
            </a:r>
            <a:r>
              <a:rPr lang="ru-RU" sz="2800" dirty="0"/>
              <a:t>учебных занятий с детьми и поиск возможных путей их </a:t>
            </a:r>
            <a:r>
              <a:rPr lang="ru-RU" sz="2800" dirty="0" smtClean="0"/>
              <a:t>преодоления</a:t>
            </a:r>
            <a:r>
              <a:rPr lang="ru-RU" sz="2800" dirty="0"/>
              <a:t>;</a:t>
            </a:r>
          </a:p>
          <a:p>
            <a:pPr algn="just" fontAlgn="base"/>
            <a:r>
              <a:rPr lang="ru-RU" sz="2800" dirty="0" smtClean="0"/>
              <a:t>-стимулировать </a:t>
            </a:r>
            <a:r>
              <a:rPr lang="ru-RU" sz="2800" dirty="0"/>
              <a:t>развитие индивидуального стиля творческой деятельности;</a:t>
            </a:r>
          </a:p>
          <a:p>
            <a:pPr algn="just" fontAlgn="base"/>
            <a:r>
              <a:rPr lang="ru-RU" sz="2800" dirty="0" smtClean="0"/>
              <a:t>-способствовать </a:t>
            </a:r>
            <a:r>
              <a:rPr lang="ru-RU" sz="2800" dirty="0"/>
              <a:t>формированию уверенности в своем профессиональном росте.</a:t>
            </a:r>
          </a:p>
        </p:txBody>
      </p:sp>
    </p:spTree>
    <p:extLst>
      <p:ext uri="{BB962C8B-B14F-4D97-AF65-F5344CB8AC3E}">
        <p14:creationId xmlns:p14="http://schemas.microsoft.com/office/powerpoint/2010/main" val="162669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Наша работа с молодым преподавателем строилась на взаимоуважении, сотрудничестве и работе в команде.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1997839"/>
            <a:ext cx="91440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3200" dirty="0" smtClean="0"/>
              <a:t>Чтобы </a:t>
            </a:r>
            <a:r>
              <a:rPr lang="ru-RU" sz="3200" dirty="0"/>
              <a:t>взаимодействие с молодым специалистом стало конструктивным и приносило желаемый эффект, я придерживалась </a:t>
            </a:r>
            <a:r>
              <a:rPr lang="ru-RU" sz="3200" u="sng" dirty="0"/>
              <a:t>следующих правил общения</a:t>
            </a:r>
            <a:r>
              <a:rPr lang="ru-RU" sz="3200" dirty="0"/>
              <a:t>:</a:t>
            </a:r>
          </a:p>
          <a:p>
            <a:pPr algn="just" fontAlgn="base"/>
            <a:r>
              <a:rPr lang="ru-RU" sz="3200" dirty="0"/>
              <a:t>не поучать, </a:t>
            </a:r>
            <a:endParaRPr lang="ru-RU" sz="3200" dirty="0" smtClean="0"/>
          </a:p>
          <a:p>
            <a:pPr algn="just" fontAlgn="base"/>
            <a:r>
              <a:rPr lang="ru-RU" sz="3200" dirty="0" smtClean="0"/>
              <a:t>не </a:t>
            </a:r>
            <a:r>
              <a:rPr lang="ru-RU" sz="3200" dirty="0"/>
              <a:t>подсказывать решения, </a:t>
            </a:r>
            <a:endParaRPr lang="ru-RU" sz="3200" dirty="0" smtClean="0"/>
          </a:p>
          <a:p>
            <a:pPr algn="just" fontAlgn="base"/>
            <a:r>
              <a:rPr lang="ru-RU" sz="3200" dirty="0" smtClean="0"/>
              <a:t>не </a:t>
            </a:r>
            <a:r>
              <a:rPr lang="ru-RU" sz="3200" dirty="0"/>
              <a:t>выносить суждений, </a:t>
            </a:r>
            <a:endParaRPr lang="ru-RU" sz="3200" dirty="0" smtClean="0"/>
          </a:p>
          <a:p>
            <a:pPr algn="just" fontAlgn="base"/>
            <a:r>
              <a:rPr lang="ru-RU" sz="3200" dirty="0" smtClean="0"/>
              <a:t>не </a:t>
            </a:r>
            <a:r>
              <a:rPr lang="ru-RU" sz="3200" dirty="0"/>
              <a:t>оправдывать и </a:t>
            </a:r>
            <a:r>
              <a:rPr lang="ru-RU" sz="3200" dirty="0" smtClean="0"/>
              <a:t>не </a:t>
            </a:r>
            <a:r>
              <a:rPr lang="ru-RU" sz="3200" dirty="0"/>
              <a:t>оправдываться.</a:t>
            </a:r>
          </a:p>
        </p:txBody>
      </p:sp>
    </p:spTree>
    <p:extLst>
      <p:ext uri="{BB962C8B-B14F-4D97-AF65-F5344CB8AC3E}">
        <p14:creationId xmlns:p14="http://schemas.microsoft.com/office/powerpoint/2010/main" val="968788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Личные мотивы к наставничеству: </a:t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2551837"/>
            <a:ext cx="86764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3200" dirty="0" smtClean="0"/>
              <a:t>-потребность </a:t>
            </a:r>
            <a:r>
              <a:rPr lang="ru-RU" sz="3200" dirty="0"/>
              <a:t>в приобретении опыта управления людьми; </a:t>
            </a:r>
          </a:p>
          <a:p>
            <a:pPr fontAlgn="base"/>
            <a:r>
              <a:rPr lang="ru-RU" sz="3200" dirty="0" smtClean="0"/>
              <a:t>-желание </a:t>
            </a:r>
            <a:r>
              <a:rPr lang="ru-RU" sz="3200" dirty="0"/>
              <a:t>помогать людям; </a:t>
            </a:r>
          </a:p>
          <a:p>
            <a:pPr fontAlgn="base"/>
            <a:r>
              <a:rPr lang="ru-RU" sz="3200" dirty="0" smtClean="0"/>
              <a:t>-потребность </a:t>
            </a:r>
            <a:r>
              <a:rPr lang="ru-RU" sz="3200" dirty="0"/>
              <a:t>в приобретении нового статуса, как подтверждение своей профессиональной квалификации.</a:t>
            </a:r>
          </a:p>
        </p:txBody>
      </p:sp>
    </p:spTree>
    <p:extLst>
      <p:ext uri="{BB962C8B-B14F-4D97-AF65-F5344CB8AC3E}">
        <p14:creationId xmlns:p14="http://schemas.microsoft.com/office/powerpoint/2010/main" val="3914928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base"/>
            <a:r>
              <a:rPr lang="ru-RU" dirty="0"/>
              <a:t>Свою работу по наставничеству я выстроил планомерно в три этапа: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1720840"/>
            <a:ext cx="9144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2800" dirty="0"/>
              <a:t>І этап – период адаптации, самый сложный период как для новичка, так и для помогающего ему адаптироваться коллеги. </a:t>
            </a:r>
          </a:p>
          <a:p>
            <a:pPr algn="just" fontAlgn="base"/>
            <a:r>
              <a:rPr lang="ru-RU" sz="2800" dirty="0"/>
              <a:t>ІІ этап – процесс развития профессиональных умений, накопления опыта, </a:t>
            </a:r>
            <a:r>
              <a:rPr lang="ru-RU" sz="2800" dirty="0" smtClean="0"/>
              <a:t>поиска </a:t>
            </a:r>
            <a:r>
              <a:rPr lang="ru-RU" sz="2800" dirty="0"/>
              <a:t>лучших методов и приемов работы с детьми, формирования своего стиля в работе, </a:t>
            </a:r>
            <a:r>
              <a:rPr lang="ru-RU" sz="2800" dirty="0" err="1"/>
              <a:t>снискание</a:t>
            </a:r>
            <a:r>
              <a:rPr lang="ru-RU" sz="2800" dirty="0"/>
              <a:t> авторитета среди детей, родителей, коллег.</a:t>
            </a:r>
          </a:p>
          <a:p>
            <a:pPr algn="just" fontAlgn="base"/>
            <a:r>
              <a:rPr lang="ru-RU" sz="2800" dirty="0"/>
              <a:t>ІІІ этап – сложилась система работы, появились собственные разработки. </a:t>
            </a:r>
          </a:p>
        </p:txBody>
      </p:sp>
    </p:spTree>
    <p:extLst>
      <p:ext uri="{BB962C8B-B14F-4D97-AF65-F5344CB8AC3E}">
        <p14:creationId xmlns:p14="http://schemas.microsoft.com/office/powerpoint/2010/main" val="4090540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25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Процесс повышения профессионализма молодого педагога я строил с </a:t>
            </a:r>
            <a:r>
              <a:rPr lang="ru-RU" dirty="0" smtClean="0"/>
              <a:t>учётом </a:t>
            </a:r>
            <a:r>
              <a:rPr lang="ru-RU" dirty="0"/>
              <a:t>следующих факторов: </a:t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2274838"/>
            <a:ext cx="91440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3200" dirty="0" smtClean="0"/>
              <a:t>-уровня </a:t>
            </a:r>
            <a:r>
              <a:rPr lang="ru-RU" sz="3200" dirty="0"/>
              <a:t>базового образования, теоретической подготовленности; </a:t>
            </a:r>
            <a:endParaRPr lang="ru-RU" sz="3200" dirty="0" smtClean="0"/>
          </a:p>
          <a:p>
            <a:pPr fontAlgn="base"/>
            <a:r>
              <a:rPr lang="ru-RU" sz="3200" dirty="0"/>
              <a:t>-</a:t>
            </a:r>
            <a:r>
              <a:rPr lang="ru-RU" sz="3200" dirty="0" smtClean="0"/>
              <a:t>индивидуальных </a:t>
            </a:r>
            <a:r>
              <a:rPr lang="ru-RU" sz="3200" dirty="0"/>
              <a:t>особенностей; </a:t>
            </a:r>
            <a:endParaRPr lang="ru-RU" sz="3200" dirty="0" smtClean="0"/>
          </a:p>
          <a:p>
            <a:pPr fontAlgn="base"/>
            <a:r>
              <a:rPr lang="ru-RU" sz="3200" dirty="0" smtClean="0"/>
              <a:t>-уровня </a:t>
            </a:r>
            <a:r>
              <a:rPr lang="ru-RU" sz="3200" dirty="0"/>
              <a:t>профессиональных </a:t>
            </a:r>
            <a:r>
              <a:rPr lang="ru-RU" sz="3200" dirty="0" smtClean="0"/>
              <a:t>потребностей </a:t>
            </a:r>
            <a:r>
              <a:rPr lang="ru-RU" sz="3200" dirty="0"/>
              <a:t>педагога (каких результатов в своей деятельности хочет добиться); </a:t>
            </a:r>
          </a:p>
          <a:p>
            <a:pPr fontAlgn="base"/>
            <a:r>
              <a:rPr lang="ru-RU" sz="3200" dirty="0" smtClean="0"/>
              <a:t>-имеет </a:t>
            </a:r>
            <a:r>
              <a:rPr lang="ru-RU" sz="3200" dirty="0"/>
              <a:t>ли практический опыт работы с </a:t>
            </a:r>
            <a:r>
              <a:rPr lang="ru-RU" sz="3200" dirty="0" err="1" smtClean="0"/>
              <a:t>обчающимися</a:t>
            </a:r>
            <a:r>
              <a:rPr lang="ru-RU" sz="3200" dirty="0" smtClean="0"/>
              <a:t>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427303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866330"/>
          </a:xfrm>
        </p:spPr>
        <p:txBody>
          <a:bodyPr>
            <a:noAutofit/>
          </a:bodyPr>
          <a:lstStyle/>
          <a:p>
            <a:pPr algn="ctr" fontAlgn="base"/>
            <a:r>
              <a:rPr lang="ru-RU" sz="3200" dirty="0"/>
              <a:t>Чтобы взаимодействие с молодым специалистом было конструктивным и </a:t>
            </a:r>
            <a:br>
              <a:rPr lang="ru-RU" sz="3200" dirty="0"/>
            </a:br>
            <a:r>
              <a:rPr lang="ru-RU" sz="3200" dirty="0"/>
              <a:t>приносило желаемый эффект, я систематически использовал следующие формы </a:t>
            </a:r>
            <a:br>
              <a:rPr lang="ru-RU" sz="3200" dirty="0"/>
            </a:br>
            <a:r>
              <a:rPr lang="ru-RU" sz="3200" dirty="0"/>
              <a:t>сопровождения и профессиональной адаптации молодого </a:t>
            </a:r>
            <a:r>
              <a:rPr lang="ru-RU" sz="3200" dirty="0" smtClean="0"/>
              <a:t>педагога: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9325" y="4005064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dirty="0"/>
              <a:t>- индивидуальные: консультирование, беседы, анкетирование, наблюдение, </a:t>
            </a:r>
            <a:r>
              <a:rPr lang="ru-RU" sz="2400" dirty="0" smtClean="0"/>
              <a:t>тестирование</a:t>
            </a:r>
            <a:r>
              <a:rPr lang="ru-RU" sz="2400" dirty="0"/>
              <a:t>, самообразование, участие в конкурсах, самообучение в </a:t>
            </a:r>
            <a:r>
              <a:rPr lang="ru-RU" sz="2400" dirty="0" smtClean="0"/>
              <a:t>информационном </a:t>
            </a:r>
            <a:r>
              <a:rPr lang="ru-RU" sz="2400" dirty="0"/>
              <a:t>пространстве сети Интернет;</a:t>
            </a:r>
          </a:p>
          <a:p>
            <a:pPr fontAlgn="base"/>
            <a:r>
              <a:rPr lang="ru-RU" sz="2400" dirty="0"/>
              <a:t>- групповые: семинары, тренинги, практикумы, конференции, практические </a:t>
            </a:r>
            <a:r>
              <a:rPr lang="ru-RU" sz="2400" dirty="0" smtClean="0"/>
              <a:t>задания</a:t>
            </a:r>
            <a:r>
              <a:rPr lang="ru-RU" sz="2400" dirty="0"/>
              <a:t>, участие в конкурсах, лектории, дискуссии, выставки.</a:t>
            </a:r>
          </a:p>
        </p:txBody>
      </p:sp>
    </p:spTree>
    <p:extLst>
      <p:ext uri="{BB962C8B-B14F-4D97-AF65-F5344CB8AC3E}">
        <p14:creationId xmlns:p14="http://schemas.microsoft.com/office/powerpoint/2010/main" val="30309030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</TotalTime>
  <Words>2037</Words>
  <Application>Microsoft Office PowerPoint</Application>
  <PresentationFormat>Экран (4:3)</PresentationFormat>
  <Paragraphs>220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Мастер-класс</vt:lpstr>
      <vt:lpstr>Молодому педагогу необходима постоянная товарищеская помощь</vt:lpstr>
      <vt:lpstr>Задачи наставничества:</vt:lpstr>
      <vt:lpstr>Наша работа с молодым преподавателем строилась на взаимоуважении, сотрудничестве и работе в команде.  </vt:lpstr>
      <vt:lpstr>Личные мотивы к наставничеству:  </vt:lpstr>
      <vt:lpstr>Свою работу по наставничеству я выстроил планомерно в три этапа:</vt:lpstr>
      <vt:lpstr>Процесс повышения профессионализма молодого педагога я строил с учётом следующих факторов:  </vt:lpstr>
      <vt:lpstr>Чтобы взаимодействие с молодым специалистом было конструктивным и  приносило желаемый эффект, я систематически использовал следующие формы  сопровождения и профессиональной адаптации молодого педагога:</vt:lpstr>
      <vt:lpstr>Презентация PowerPoint</vt:lpstr>
      <vt:lpstr>Каждая деятельность бессмысленна, если в ее результате не создается некий  продукт, или нет каких-либо достижений.</vt:lpstr>
      <vt:lpstr>Принимая на себя обязанности наставника, я открыл для себя ряд преимуществ: </vt:lpstr>
      <vt:lpstr> Наиболее оптимальными моделями взаимодействия с молодым педагогом считаю следующие: </vt:lpstr>
      <vt:lpstr>План работы с молодым педагогом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Ожидаемые результаты</vt:lpstr>
      <vt:lpstr>Результаты наставничества</vt:lpstr>
      <vt:lpstr>Наиболее ощутимыми результатами такой работы являются: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Tom</dc:creator>
  <cp:lastModifiedBy>пользователь</cp:lastModifiedBy>
  <cp:revision>11</cp:revision>
  <dcterms:created xsi:type="dcterms:W3CDTF">2023-04-03T07:51:39Z</dcterms:created>
  <dcterms:modified xsi:type="dcterms:W3CDTF">2023-05-12T06:47:01Z</dcterms:modified>
</cp:coreProperties>
</file>